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00" r:id="rId19"/>
    <p:sldId id="273" r:id="rId20"/>
    <p:sldId id="299" r:id="rId21"/>
    <p:sldId id="294" r:id="rId22"/>
    <p:sldId id="280" r:id="rId23"/>
    <p:sldId id="287" r:id="rId24"/>
    <p:sldId id="288" r:id="rId25"/>
    <p:sldId id="281" r:id="rId26"/>
    <p:sldId id="282" r:id="rId27"/>
    <p:sldId id="283" r:id="rId28"/>
    <p:sldId id="284" r:id="rId29"/>
    <p:sldId id="286" r:id="rId30"/>
    <p:sldId id="290" r:id="rId31"/>
    <p:sldId id="298" r:id="rId32"/>
    <p:sldId id="291" r:id="rId33"/>
    <p:sldId id="297" r:id="rId34"/>
    <p:sldId id="292" r:id="rId35"/>
    <p:sldId id="293" r:id="rId36"/>
    <p:sldId id="295" r:id="rId37"/>
    <p:sldId id="296" r:id="rId38"/>
    <p:sldId id="275" r:id="rId39"/>
    <p:sldId id="277" r:id="rId40"/>
    <p:sldId id="289" r:id="rId41"/>
    <p:sldId id="278" r:id="rId42"/>
    <p:sldId id="279" r:id="rId43"/>
  </p:sldIdLst>
  <p:sldSz cx="9144000" cy="5143500" type="screen16x9"/>
  <p:notesSz cx="6858000" cy="9144000"/>
  <p:embeddedFontLst>
    <p:embeddedFont>
      <p:font typeface="Arabic Typesetting" panose="03020402040406030203" pitchFamily="66" charset="-78"/>
      <p:regular r:id="rId45"/>
    </p:embeddedFon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Century Gothic" panose="020B0502020202020204" pitchFamily="34" charset="0"/>
      <p:regular r:id="rId51"/>
      <p:bold r:id="rId52"/>
      <p:italic r:id="rId53"/>
      <p:boldItalic r:id="rId54"/>
    </p:embeddedFont>
    <p:embeddedFont>
      <p:font typeface="Merriweather Light" panose="00000400000000000000" pitchFamily="2" charset="0"/>
      <p:regular r:id="rId55"/>
      <p:bold r:id="rId56"/>
      <p:italic r:id="rId57"/>
      <p:boldItalic r:id="rId58"/>
    </p:embeddedFont>
    <p:embeddedFont>
      <p:font typeface="Roboto"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E0B1E8-5791-47A8-AD0F-9F651FDAF0DC}" v="129" dt="2023-04-21T10:48:46.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03" d="100"/>
          <a:sy n="103" d="100"/>
        </p:scale>
        <p:origin x="1013"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163241548c_2_1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163241548c_2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163241548c_2_16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2163241548c_2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163241548c_2_17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163241548c_2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163241548c_2_18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2163241548c_2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163241548c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2163241548c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163241548c_2_1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2163241548c_2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005c5b2ac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005c5b2a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005c5b2ac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005c5b2ac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05c5b2ac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05c5b2a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25601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163241548c_2_19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2163241548c_2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63241548c_2_1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2163241548c_2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163241548c_2_20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2163241548c_2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63241548c_2_2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2163241548c_2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63241548c_2_2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163241548c_2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163241548c_2_1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2163241548c_2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63241548c_2_1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2163241548c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63241548c_2_1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163241548c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163241548c_2_1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163241548c_2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163241548c_2_1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2163241548c_2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163241548c_2_1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g2163241548c_2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63241548c_2_16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163241548c_2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313259" y="457201"/>
            <a:ext cx="6507166" cy="2400300"/>
          </a:xfrm>
          <a:prstGeom prst="rect">
            <a:avLst/>
          </a:prstGeom>
          <a:noFill/>
          <a:ln>
            <a:noFill/>
          </a:ln>
        </p:spPr>
        <p:txBody>
          <a:bodyPr spcFirstLastPara="1" wrap="square" lIns="68575" tIns="34275" rIns="68575" bIns="34275" anchor="b" anchorCtr="0">
            <a:normAutofit/>
          </a:bodyPr>
          <a:lstStyle>
            <a:lvl1pPr lvl="0" algn="ctr">
              <a:spcBef>
                <a:spcPts val="0"/>
              </a:spcBef>
              <a:spcAft>
                <a:spcPts val="0"/>
              </a:spcAft>
              <a:buClr>
                <a:schemeClr val="lt1"/>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313259" y="2914650"/>
            <a:ext cx="6507166" cy="1428750"/>
          </a:xfrm>
          <a:prstGeom prst="rect">
            <a:avLst/>
          </a:prstGeom>
          <a:noFill/>
          <a:ln>
            <a:noFill/>
          </a:ln>
        </p:spPr>
        <p:txBody>
          <a:bodyPr spcFirstLastPara="1" wrap="square" lIns="68575" tIns="34275" rIns="68575" bIns="34275" anchor="t" anchorCtr="0">
            <a:normAutofit/>
          </a:bodyPr>
          <a:lstStyle>
            <a:lvl1pPr lvl="0" algn="ctr">
              <a:spcBef>
                <a:spcPts val="300"/>
              </a:spcBef>
              <a:spcAft>
                <a:spcPts val="0"/>
              </a:spcAft>
              <a:buSzPts val="1600"/>
              <a:buNone/>
              <a:defRPr sz="1600">
                <a:solidFill>
                  <a:schemeClr val="lt1"/>
                </a:solidFill>
              </a:defRPr>
            </a:lvl1pPr>
            <a:lvl2pPr lvl="1" algn="ctr">
              <a:spcBef>
                <a:spcPts val="500"/>
              </a:spcBef>
              <a:spcAft>
                <a:spcPts val="0"/>
              </a:spcAft>
              <a:buSzPts val="1400"/>
              <a:buNone/>
              <a:defRPr>
                <a:solidFill>
                  <a:schemeClr val="lt1"/>
                </a:solidFill>
              </a:defRPr>
            </a:lvl2pPr>
            <a:lvl3pPr lvl="2" algn="ctr">
              <a:spcBef>
                <a:spcPts val="500"/>
              </a:spcBef>
              <a:spcAft>
                <a:spcPts val="0"/>
              </a:spcAft>
              <a:buSzPts val="1200"/>
              <a:buNone/>
              <a:defRPr>
                <a:solidFill>
                  <a:schemeClr val="lt1"/>
                </a:solidFill>
              </a:defRPr>
            </a:lvl3pPr>
            <a:lvl4pPr lvl="3" algn="ctr">
              <a:spcBef>
                <a:spcPts val="500"/>
              </a:spcBef>
              <a:spcAft>
                <a:spcPts val="0"/>
              </a:spcAft>
              <a:buSzPts val="1100"/>
              <a:buNone/>
              <a:defRPr>
                <a:solidFill>
                  <a:schemeClr val="lt1"/>
                </a:solidFill>
              </a:defRPr>
            </a:lvl4pPr>
            <a:lvl5pPr lvl="4" algn="ctr">
              <a:spcBef>
                <a:spcPts val="500"/>
              </a:spcBef>
              <a:spcAft>
                <a:spcPts val="0"/>
              </a:spcAft>
              <a:buSzPts val="1100"/>
              <a:buNone/>
              <a:defRPr>
                <a:solidFill>
                  <a:schemeClr val="lt1"/>
                </a:solidFill>
              </a:defRPr>
            </a:lvl5pPr>
            <a:lvl6pPr lvl="5" algn="ctr">
              <a:spcBef>
                <a:spcPts val="500"/>
              </a:spcBef>
              <a:spcAft>
                <a:spcPts val="0"/>
              </a:spcAft>
              <a:buSzPts val="900"/>
              <a:buNone/>
              <a:defRPr>
                <a:solidFill>
                  <a:schemeClr val="lt1"/>
                </a:solidFill>
              </a:defRPr>
            </a:lvl6pPr>
            <a:lvl7pPr lvl="6" algn="ctr">
              <a:spcBef>
                <a:spcPts val="500"/>
              </a:spcBef>
              <a:spcAft>
                <a:spcPts val="0"/>
              </a:spcAft>
              <a:buSzPts val="900"/>
              <a:buNone/>
              <a:defRPr>
                <a:solidFill>
                  <a:schemeClr val="lt1"/>
                </a:solidFill>
              </a:defRPr>
            </a:lvl7pPr>
            <a:lvl8pPr lvl="7" algn="ctr">
              <a:spcBef>
                <a:spcPts val="500"/>
              </a:spcBef>
              <a:spcAft>
                <a:spcPts val="0"/>
              </a:spcAft>
              <a:buSzPts val="900"/>
              <a:buNone/>
              <a:defRPr>
                <a:solidFill>
                  <a:schemeClr val="lt1"/>
                </a:solidFill>
              </a:defRPr>
            </a:lvl8pPr>
            <a:lvl9pPr lvl="8" algn="ctr">
              <a:spcBef>
                <a:spcPts val="500"/>
              </a:spcBef>
              <a:spcAft>
                <a:spcPts val="500"/>
              </a:spcAft>
              <a:buSzPts val="900"/>
              <a:buNone/>
              <a:defRPr>
                <a:solidFill>
                  <a:schemeClr val="lt1"/>
                </a:solidFill>
              </a:defRPr>
            </a:lvl9pPr>
          </a:lstStyle>
          <a:p>
            <a:endParaRPr/>
          </a:p>
        </p:txBody>
      </p:sp>
      <p:sp>
        <p:nvSpPr>
          <p:cNvPr id="59" name="Google Shape;59;p14"/>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856060" y="457200"/>
            <a:ext cx="7429499" cy="14287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5"/>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16"/>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6"/>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6"/>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856060" y="457200"/>
            <a:ext cx="7429499" cy="14287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7"/>
          <p:cNvSpPr txBox="1">
            <a:spLocks noGrp="1"/>
          </p:cNvSpPr>
          <p:nvPr>
            <p:ph type="body" idx="1"/>
          </p:nvPr>
        </p:nvSpPr>
        <p:spPr>
          <a:xfrm>
            <a:off x="856060" y="2000249"/>
            <a:ext cx="7429499" cy="2343151"/>
          </a:xfrm>
          <a:prstGeom prst="rect">
            <a:avLst/>
          </a:prstGeom>
          <a:noFill/>
          <a:ln>
            <a:noFill/>
          </a:ln>
        </p:spPr>
        <p:txBody>
          <a:bodyPr spcFirstLastPara="1" wrap="square" lIns="68575" tIns="34275" rIns="68575" bIns="34275" anchor="ctr" anchorCtr="0">
            <a:normAutofit/>
          </a:bodyPr>
          <a:lstStyle>
            <a:lvl1pPr marL="457200" lvl="0" indent="-317500" algn="l">
              <a:spcBef>
                <a:spcPts val="300"/>
              </a:spcBef>
              <a:spcAft>
                <a:spcPts val="0"/>
              </a:spcAft>
              <a:buSzPts val="1400"/>
              <a:buChar char="•"/>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74" name="Google Shape;74;p17"/>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17"/>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7"/>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1313260" y="2481436"/>
            <a:ext cx="6515100" cy="1101600"/>
          </a:xfrm>
          <a:prstGeom prst="rect">
            <a:avLst/>
          </a:prstGeom>
          <a:noFill/>
          <a:ln>
            <a:noFill/>
          </a:ln>
        </p:spPr>
        <p:txBody>
          <a:bodyPr spcFirstLastPara="1" wrap="square" lIns="68575" tIns="34275" rIns="68575" bIns="34275" anchor="b" anchorCtr="0">
            <a:normAutofit/>
          </a:bodyPr>
          <a:lstStyle>
            <a:lvl1pPr lvl="0" algn="r">
              <a:spcBef>
                <a:spcPts val="0"/>
              </a:spcBef>
              <a:spcAft>
                <a:spcPts val="0"/>
              </a:spcAft>
              <a:buClr>
                <a:schemeClr val="lt1"/>
              </a:buClr>
              <a:buSzPts val="3000"/>
              <a:buFont typeface="Century Gothic"/>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8"/>
          <p:cNvSpPr txBox="1">
            <a:spLocks noGrp="1"/>
          </p:cNvSpPr>
          <p:nvPr>
            <p:ph type="body" idx="1"/>
          </p:nvPr>
        </p:nvSpPr>
        <p:spPr>
          <a:xfrm>
            <a:off x="1313258" y="3583036"/>
            <a:ext cx="6515101" cy="645300"/>
          </a:xfrm>
          <a:prstGeom prst="rect">
            <a:avLst/>
          </a:prstGeom>
          <a:noFill/>
          <a:ln>
            <a:noFill/>
          </a:ln>
        </p:spPr>
        <p:txBody>
          <a:bodyPr spcFirstLastPara="1" wrap="square" lIns="68575" tIns="34275" rIns="68575" bIns="34275" anchor="t" anchorCtr="0">
            <a:normAutofit/>
          </a:bodyPr>
          <a:lstStyle>
            <a:lvl1pPr marL="457200" lvl="0" indent="-228600" algn="r">
              <a:spcBef>
                <a:spcPts val="300"/>
              </a:spcBef>
              <a:spcAft>
                <a:spcPts val="0"/>
              </a:spcAft>
              <a:buSzPts val="1500"/>
              <a:buNone/>
              <a:defRPr sz="15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80" name="Google Shape;80;p18"/>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8"/>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2" name="Google Shape;82;p18"/>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856060" y="457200"/>
            <a:ext cx="7429499" cy="14287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9"/>
          <p:cNvSpPr txBox="1">
            <a:spLocks noGrp="1"/>
          </p:cNvSpPr>
          <p:nvPr>
            <p:ph type="body" idx="1"/>
          </p:nvPr>
        </p:nvSpPr>
        <p:spPr>
          <a:xfrm>
            <a:off x="856059" y="2000249"/>
            <a:ext cx="3657600" cy="2343151"/>
          </a:xfrm>
          <a:prstGeom prst="rect">
            <a:avLst/>
          </a:prstGeom>
          <a:noFill/>
          <a:ln>
            <a:noFill/>
          </a:ln>
        </p:spPr>
        <p:txBody>
          <a:bodyPr spcFirstLastPara="1" wrap="square" lIns="68575" tIns="34275" rIns="68575" bIns="34275" anchor="ctr" anchorCtr="0">
            <a:normAutofit/>
          </a:bodyPr>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86" name="Google Shape;86;p19"/>
          <p:cNvSpPr txBox="1">
            <a:spLocks noGrp="1"/>
          </p:cNvSpPr>
          <p:nvPr>
            <p:ph type="body" idx="2"/>
          </p:nvPr>
        </p:nvSpPr>
        <p:spPr>
          <a:xfrm>
            <a:off x="4627959" y="2000250"/>
            <a:ext cx="3657600" cy="2343150"/>
          </a:xfrm>
          <a:prstGeom prst="rect">
            <a:avLst/>
          </a:prstGeom>
          <a:noFill/>
          <a:ln>
            <a:noFill/>
          </a:ln>
        </p:spPr>
        <p:txBody>
          <a:bodyPr spcFirstLastPara="1" wrap="square" lIns="68575" tIns="34275" rIns="68575" bIns="34275" anchor="ctr" anchorCtr="0">
            <a:normAutofit/>
          </a:bodyPr>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87" name="Google Shape;87;p19"/>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9"/>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9"/>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56060" y="457200"/>
            <a:ext cx="7429499" cy="14287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24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20"/>
          <p:cNvSpPr txBox="1">
            <a:spLocks noGrp="1"/>
          </p:cNvSpPr>
          <p:nvPr>
            <p:ph type="body" idx="1"/>
          </p:nvPr>
        </p:nvSpPr>
        <p:spPr>
          <a:xfrm>
            <a:off x="1071960" y="1993900"/>
            <a:ext cx="3441698" cy="432197"/>
          </a:xfrm>
          <a:prstGeom prst="rect">
            <a:avLst/>
          </a:prstGeom>
          <a:noFill/>
          <a:ln>
            <a:noFill/>
          </a:ln>
        </p:spPr>
        <p:txBody>
          <a:bodyPr spcFirstLastPara="1" wrap="square" lIns="68575" tIns="34275" rIns="68575" bIns="34275" anchor="b" anchorCtr="0">
            <a:noAutofit/>
          </a:bodyPr>
          <a:lstStyle>
            <a:lvl1pPr marL="457200" lvl="0" indent="-228600" algn="l">
              <a:spcBef>
                <a:spcPts val="400"/>
              </a:spcBef>
              <a:spcAft>
                <a:spcPts val="0"/>
              </a:spcAft>
              <a:buSzPts val="2100"/>
              <a:buNone/>
              <a:defRPr sz="2100" b="0"/>
            </a:lvl1pPr>
            <a:lvl2pPr marL="914400" lvl="1" indent="-228600" algn="l">
              <a:spcBef>
                <a:spcPts val="500"/>
              </a:spcBef>
              <a:spcAft>
                <a:spcPts val="0"/>
              </a:spcAft>
              <a:buSzPts val="1500"/>
              <a:buNone/>
              <a:defRPr sz="1500" b="1"/>
            </a:lvl2pPr>
            <a:lvl3pPr marL="1371600" lvl="2" indent="-228600" algn="l">
              <a:spcBef>
                <a:spcPts val="500"/>
              </a:spcBef>
              <a:spcAft>
                <a:spcPts val="0"/>
              </a:spcAft>
              <a:buSzPts val="1400"/>
              <a:buNone/>
              <a:defRPr sz="1400" b="1"/>
            </a:lvl3pPr>
            <a:lvl4pPr marL="1828800" lvl="3" indent="-228600" algn="l">
              <a:spcBef>
                <a:spcPts val="500"/>
              </a:spcBef>
              <a:spcAft>
                <a:spcPts val="0"/>
              </a:spcAft>
              <a:buSzPts val="1200"/>
              <a:buNone/>
              <a:defRPr sz="1200" b="1"/>
            </a:lvl4pPr>
            <a:lvl5pPr marL="2286000" lvl="4" indent="-228600" algn="l">
              <a:spcBef>
                <a:spcPts val="500"/>
              </a:spcBef>
              <a:spcAft>
                <a:spcPts val="0"/>
              </a:spcAft>
              <a:buSzPts val="1200"/>
              <a:buNone/>
              <a:defRPr sz="1200" b="1"/>
            </a:lvl5pPr>
            <a:lvl6pPr marL="2743200" lvl="5" indent="-228600" algn="l">
              <a:spcBef>
                <a:spcPts val="500"/>
              </a:spcBef>
              <a:spcAft>
                <a:spcPts val="0"/>
              </a:spcAft>
              <a:buSzPts val="1200"/>
              <a:buNone/>
              <a:defRPr sz="1200" b="1"/>
            </a:lvl6pPr>
            <a:lvl7pPr marL="3200400" lvl="6" indent="-228600" algn="l">
              <a:spcBef>
                <a:spcPts val="500"/>
              </a:spcBef>
              <a:spcAft>
                <a:spcPts val="0"/>
              </a:spcAft>
              <a:buSzPts val="1200"/>
              <a:buNone/>
              <a:defRPr sz="1200" b="1"/>
            </a:lvl7pPr>
            <a:lvl8pPr marL="3657600" lvl="7" indent="-228600" algn="l">
              <a:spcBef>
                <a:spcPts val="500"/>
              </a:spcBef>
              <a:spcAft>
                <a:spcPts val="0"/>
              </a:spcAft>
              <a:buSzPts val="1200"/>
              <a:buNone/>
              <a:defRPr sz="1200" b="1"/>
            </a:lvl8pPr>
            <a:lvl9pPr marL="4114800" lvl="8" indent="-228600" algn="l">
              <a:spcBef>
                <a:spcPts val="500"/>
              </a:spcBef>
              <a:spcAft>
                <a:spcPts val="500"/>
              </a:spcAft>
              <a:buSzPts val="1200"/>
              <a:buNone/>
              <a:defRPr sz="1200" b="1"/>
            </a:lvl9pPr>
          </a:lstStyle>
          <a:p>
            <a:endParaRPr/>
          </a:p>
        </p:txBody>
      </p:sp>
      <p:sp>
        <p:nvSpPr>
          <p:cNvPr id="93" name="Google Shape;93;p20"/>
          <p:cNvSpPr txBox="1">
            <a:spLocks noGrp="1"/>
          </p:cNvSpPr>
          <p:nvPr>
            <p:ph type="body" idx="2"/>
          </p:nvPr>
        </p:nvSpPr>
        <p:spPr>
          <a:xfrm>
            <a:off x="856059" y="2432447"/>
            <a:ext cx="3657600" cy="1910953"/>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94" name="Google Shape;94;p20"/>
          <p:cNvSpPr txBox="1">
            <a:spLocks noGrp="1"/>
          </p:cNvSpPr>
          <p:nvPr>
            <p:ph type="body" idx="3"/>
          </p:nvPr>
        </p:nvSpPr>
        <p:spPr>
          <a:xfrm>
            <a:off x="4832350" y="2000250"/>
            <a:ext cx="3453210" cy="432197"/>
          </a:xfrm>
          <a:prstGeom prst="rect">
            <a:avLst/>
          </a:prstGeom>
          <a:noFill/>
          <a:ln>
            <a:noFill/>
          </a:ln>
        </p:spPr>
        <p:txBody>
          <a:bodyPr spcFirstLastPara="1" wrap="square" lIns="68575" tIns="34275" rIns="68575" bIns="34275" anchor="b" anchorCtr="0">
            <a:noAutofit/>
          </a:bodyPr>
          <a:lstStyle>
            <a:lvl1pPr marL="457200" lvl="0" indent="-228600" algn="l">
              <a:spcBef>
                <a:spcPts val="400"/>
              </a:spcBef>
              <a:spcAft>
                <a:spcPts val="0"/>
              </a:spcAft>
              <a:buSzPts val="2100"/>
              <a:buNone/>
              <a:defRPr sz="2100" b="0"/>
            </a:lvl1pPr>
            <a:lvl2pPr marL="914400" lvl="1" indent="-228600" algn="l">
              <a:spcBef>
                <a:spcPts val="500"/>
              </a:spcBef>
              <a:spcAft>
                <a:spcPts val="0"/>
              </a:spcAft>
              <a:buSzPts val="1500"/>
              <a:buNone/>
              <a:defRPr sz="1500" b="1"/>
            </a:lvl2pPr>
            <a:lvl3pPr marL="1371600" lvl="2" indent="-228600" algn="l">
              <a:spcBef>
                <a:spcPts val="500"/>
              </a:spcBef>
              <a:spcAft>
                <a:spcPts val="0"/>
              </a:spcAft>
              <a:buSzPts val="1400"/>
              <a:buNone/>
              <a:defRPr sz="1400" b="1"/>
            </a:lvl3pPr>
            <a:lvl4pPr marL="1828800" lvl="3" indent="-228600" algn="l">
              <a:spcBef>
                <a:spcPts val="500"/>
              </a:spcBef>
              <a:spcAft>
                <a:spcPts val="0"/>
              </a:spcAft>
              <a:buSzPts val="1200"/>
              <a:buNone/>
              <a:defRPr sz="1200" b="1"/>
            </a:lvl4pPr>
            <a:lvl5pPr marL="2286000" lvl="4" indent="-228600" algn="l">
              <a:spcBef>
                <a:spcPts val="500"/>
              </a:spcBef>
              <a:spcAft>
                <a:spcPts val="0"/>
              </a:spcAft>
              <a:buSzPts val="1200"/>
              <a:buNone/>
              <a:defRPr sz="1200" b="1"/>
            </a:lvl5pPr>
            <a:lvl6pPr marL="2743200" lvl="5" indent="-228600" algn="l">
              <a:spcBef>
                <a:spcPts val="500"/>
              </a:spcBef>
              <a:spcAft>
                <a:spcPts val="0"/>
              </a:spcAft>
              <a:buSzPts val="1200"/>
              <a:buNone/>
              <a:defRPr sz="1200" b="1"/>
            </a:lvl6pPr>
            <a:lvl7pPr marL="3200400" lvl="6" indent="-228600" algn="l">
              <a:spcBef>
                <a:spcPts val="500"/>
              </a:spcBef>
              <a:spcAft>
                <a:spcPts val="0"/>
              </a:spcAft>
              <a:buSzPts val="1200"/>
              <a:buNone/>
              <a:defRPr sz="1200" b="1"/>
            </a:lvl7pPr>
            <a:lvl8pPr marL="3657600" lvl="7" indent="-228600" algn="l">
              <a:spcBef>
                <a:spcPts val="500"/>
              </a:spcBef>
              <a:spcAft>
                <a:spcPts val="0"/>
              </a:spcAft>
              <a:buSzPts val="1200"/>
              <a:buNone/>
              <a:defRPr sz="1200" b="1"/>
            </a:lvl8pPr>
            <a:lvl9pPr marL="4114800" lvl="8" indent="-228600" algn="l">
              <a:spcBef>
                <a:spcPts val="500"/>
              </a:spcBef>
              <a:spcAft>
                <a:spcPts val="500"/>
              </a:spcAft>
              <a:buSzPts val="1200"/>
              <a:buNone/>
              <a:defRPr sz="1200" b="1"/>
            </a:lvl9pPr>
          </a:lstStyle>
          <a:p>
            <a:endParaRPr/>
          </a:p>
        </p:txBody>
      </p:sp>
      <p:sp>
        <p:nvSpPr>
          <p:cNvPr id="95" name="Google Shape;95;p20"/>
          <p:cNvSpPr txBox="1">
            <a:spLocks noGrp="1"/>
          </p:cNvSpPr>
          <p:nvPr>
            <p:ph type="body" idx="4"/>
          </p:nvPr>
        </p:nvSpPr>
        <p:spPr>
          <a:xfrm>
            <a:off x="4627959" y="2432447"/>
            <a:ext cx="3657601" cy="1910953"/>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SzPts val="1400"/>
              <a:buChar char="•"/>
              <a:defRPr sz="1400"/>
            </a:lvl1pPr>
            <a:lvl2pPr marL="914400" lvl="1" indent="-304800" algn="l">
              <a:spcBef>
                <a:spcPts val="500"/>
              </a:spcBef>
              <a:spcAft>
                <a:spcPts val="0"/>
              </a:spcAft>
              <a:buSzPts val="1200"/>
              <a:buChar char="•"/>
              <a:defRPr sz="1200"/>
            </a:lvl2pPr>
            <a:lvl3pPr marL="1371600" lvl="2" indent="-298450" algn="l">
              <a:spcBef>
                <a:spcPts val="500"/>
              </a:spcBef>
              <a:spcAft>
                <a:spcPts val="0"/>
              </a:spcAft>
              <a:buSzPts val="1100"/>
              <a:buChar char="•"/>
              <a:defRPr sz="1100"/>
            </a:lvl3pPr>
            <a:lvl4pPr marL="1828800" lvl="3" indent="-285750" algn="l">
              <a:spcBef>
                <a:spcPts val="500"/>
              </a:spcBef>
              <a:spcAft>
                <a:spcPts val="0"/>
              </a:spcAft>
              <a:buSzPts val="900"/>
              <a:buChar char="•"/>
              <a:defRPr sz="900"/>
            </a:lvl4pPr>
            <a:lvl5pPr marL="2286000" lvl="4" indent="-285750" algn="l">
              <a:spcBef>
                <a:spcPts val="500"/>
              </a:spcBef>
              <a:spcAft>
                <a:spcPts val="0"/>
              </a:spcAft>
              <a:buSzPts val="900"/>
              <a:buChar char="•"/>
              <a:defRPr sz="900"/>
            </a:lvl5pPr>
            <a:lvl6pPr marL="2743200" lvl="5" indent="-285750" algn="l">
              <a:spcBef>
                <a:spcPts val="500"/>
              </a:spcBef>
              <a:spcAft>
                <a:spcPts val="0"/>
              </a:spcAft>
              <a:buSzPts val="900"/>
              <a:buChar char="•"/>
              <a:defRPr sz="900"/>
            </a:lvl6pPr>
            <a:lvl7pPr marL="3200400" lvl="6" indent="-285750" algn="l">
              <a:spcBef>
                <a:spcPts val="500"/>
              </a:spcBef>
              <a:spcAft>
                <a:spcPts val="0"/>
              </a:spcAft>
              <a:buSzPts val="900"/>
              <a:buChar char="•"/>
              <a:defRPr sz="900"/>
            </a:lvl7pPr>
            <a:lvl8pPr marL="3657600" lvl="7" indent="-285750" algn="l">
              <a:spcBef>
                <a:spcPts val="500"/>
              </a:spcBef>
              <a:spcAft>
                <a:spcPts val="0"/>
              </a:spcAft>
              <a:buSzPts val="900"/>
              <a:buChar char="•"/>
              <a:defRPr sz="900"/>
            </a:lvl8pPr>
            <a:lvl9pPr marL="4114800" lvl="8" indent="-285750" algn="l">
              <a:spcBef>
                <a:spcPts val="500"/>
              </a:spcBef>
              <a:spcAft>
                <a:spcPts val="500"/>
              </a:spcAft>
              <a:buSzPts val="900"/>
              <a:buChar char="•"/>
              <a:defRPr sz="900"/>
            </a:lvl9pPr>
          </a:lstStyle>
          <a:p>
            <a:endParaRPr/>
          </a:p>
        </p:txBody>
      </p:sp>
      <p:sp>
        <p:nvSpPr>
          <p:cNvPr id="96" name="Google Shape;96;p20"/>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856058" y="1200150"/>
            <a:ext cx="2661841" cy="1028700"/>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lt1"/>
              </a:buClr>
              <a:buSzPts val="1800"/>
              <a:buFont typeface="Century Gothic"/>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27859" y="457201"/>
            <a:ext cx="4457701" cy="3886200"/>
          </a:xfrm>
          <a:prstGeom prst="rect">
            <a:avLst/>
          </a:prstGeom>
          <a:noFill/>
          <a:ln>
            <a:noFill/>
          </a:ln>
        </p:spPr>
        <p:txBody>
          <a:bodyPr spcFirstLastPara="1" wrap="square" lIns="68575" tIns="34275" rIns="68575" bIns="34275" anchor="ctr" anchorCtr="0">
            <a:normAutofit/>
          </a:bodyPr>
          <a:lstStyle>
            <a:lvl1pPr marL="457200" lvl="0" indent="-323850" algn="l">
              <a:spcBef>
                <a:spcPts val="300"/>
              </a:spcBef>
              <a:spcAft>
                <a:spcPts val="0"/>
              </a:spcAft>
              <a:buSzPts val="1500"/>
              <a:buChar char="•"/>
              <a:defRPr sz="1500"/>
            </a:lvl1pPr>
            <a:lvl2pPr marL="914400" lvl="1" indent="-317500" algn="l">
              <a:spcBef>
                <a:spcPts val="500"/>
              </a:spcBef>
              <a:spcAft>
                <a:spcPts val="0"/>
              </a:spcAft>
              <a:buSzPts val="1400"/>
              <a:buChar char="•"/>
              <a:defRPr sz="1400"/>
            </a:lvl2pPr>
            <a:lvl3pPr marL="1371600" lvl="2" indent="-304800" algn="l">
              <a:spcBef>
                <a:spcPts val="500"/>
              </a:spcBef>
              <a:spcAft>
                <a:spcPts val="0"/>
              </a:spcAft>
              <a:buSzPts val="1200"/>
              <a:buChar char="•"/>
              <a:defRPr sz="1200"/>
            </a:lvl3pPr>
            <a:lvl4pPr marL="1828800" lvl="3" indent="-298450" algn="l">
              <a:spcBef>
                <a:spcPts val="500"/>
              </a:spcBef>
              <a:spcAft>
                <a:spcPts val="0"/>
              </a:spcAft>
              <a:buSzPts val="1100"/>
              <a:buChar char="•"/>
              <a:defRPr sz="1100"/>
            </a:lvl4pPr>
            <a:lvl5pPr marL="2286000" lvl="4" indent="-298450" algn="l">
              <a:spcBef>
                <a:spcPts val="500"/>
              </a:spcBef>
              <a:spcAft>
                <a:spcPts val="0"/>
              </a:spcAft>
              <a:buSzPts val="1100"/>
              <a:buChar char="•"/>
              <a:defRPr sz="1100"/>
            </a:lvl5pPr>
            <a:lvl6pPr marL="2743200" lvl="5" indent="-298450" algn="l">
              <a:spcBef>
                <a:spcPts val="500"/>
              </a:spcBef>
              <a:spcAft>
                <a:spcPts val="0"/>
              </a:spcAft>
              <a:buSzPts val="1100"/>
              <a:buChar char="•"/>
              <a:defRPr sz="1100"/>
            </a:lvl6pPr>
            <a:lvl7pPr marL="3200400" lvl="6" indent="-298450" algn="l">
              <a:spcBef>
                <a:spcPts val="500"/>
              </a:spcBef>
              <a:spcAft>
                <a:spcPts val="0"/>
              </a:spcAft>
              <a:buSzPts val="1100"/>
              <a:buChar char="•"/>
              <a:defRPr sz="1100"/>
            </a:lvl7pPr>
            <a:lvl8pPr marL="3657600" lvl="7" indent="-298450" algn="l">
              <a:spcBef>
                <a:spcPts val="500"/>
              </a:spcBef>
              <a:spcAft>
                <a:spcPts val="0"/>
              </a:spcAft>
              <a:buSzPts val="1100"/>
              <a:buChar char="•"/>
              <a:defRPr sz="1100"/>
            </a:lvl8pPr>
            <a:lvl9pPr marL="4114800" lvl="8" indent="-298450" algn="l">
              <a:spcBef>
                <a:spcPts val="500"/>
              </a:spcBef>
              <a:spcAft>
                <a:spcPts val="500"/>
              </a:spcAft>
              <a:buSzPts val="1100"/>
              <a:buChar char="•"/>
              <a:defRPr sz="1100"/>
            </a:lvl9pPr>
          </a:lstStyle>
          <a:p>
            <a:endParaRPr/>
          </a:p>
        </p:txBody>
      </p:sp>
      <p:sp>
        <p:nvSpPr>
          <p:cNvPr id="102" name="Google Shape;102;p21"/>
          <p:cNvSpPr txBox="1">
            <a:spLocks noGrp="1"/>
          </p:cNvSpPr>
          <p:nvPr>
            <p:ph type="body" idx="2"/>
          </p:nvPr>
        </p:nvSpPr>
        <p:spPr>
          <a:xfrm>
            <a:off x="856058" y="2228850"/>
            <a:ext cx="2661841" cy="1371600"/>
          </a:xfrm>
          <a:prstGeom prst="rect">
            <a:avLst/>
          </a:prstGeom>
          <a:noFill/>
          <a:ln>
            <a:noFill/>
          </a:ln>
        </p:spPr>
        <p:txBody>
          <a:bodyPr spcFirstLastPara="1" wrap="square" lIns="68575" tIns="34275" rIns="68575" bIns="34275" anchor="ctr" anchorCtr="0">
            <a:normAutofit/>
          </a:bodyPr>
          <a:lstStyle>
            <a:lvl1pPr marL="457200" lvl="0" indent="-228600" algn="l">
              <a:spcBef>
                <a:spcPts val="200"/>
              </a:spcBef>
              <a:spcAft>
                <a:spcPts val="0"/>
              </a:spcAft>
              <a:buSzPts val="1200"/>
              <a:buNone/>
              <a:defRPr sz="1200"/>
            </a:lvl1pPr>
            <a:lvl2pPr marL="914400" lvl="1" indent="-228600" algn="l">
              <a:spcBef>
                <a:spcPts val="500"/>
              </a:spcBef>
              <a:spcAft>
                <a:spcPts val="0"/>
              </a:spcAft>
              <a:buSzPts val="900"/>
              <a:buNone/>
              <a:defRPr sz="900"/>
            </a:lvl2pPr>
            <a:lvl3pPr marL="1371600" lvl="2" indent="-228600" algn="l">
              <a:spcBef>
                <a:spcPts val="500"/>
              </a:spcBef>
              <a:spcAft>
                <a:spcPts val="0"/>
              </a:spcAft>
              <a:buSzPts val="800"/>
              <a:buNone/>
              <a:defRPr sz="800"/>
            </a:lvl3pPr>
            <a:lvl4pPr marL="1828800" lvl="3" indent="-228600" algn="l">
              <a:spcBef>
                <a:spcPts val="500"/>
              </a:spcBef>
              <a:spcAft>
                <a:spcPts val="0"/>
              </a:spcAft>
              <a:buSzPts val="700"/>
              <a:buNone/>
              <a:defRPr sz="700"/>
            </a:lvl4pPr>
            <a:lvl5pPr marL="2286000" lvl="4" indent="-228600" algn="l">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500"/>
              </a:spcAft>
              <a:buSzPts val="700"/>
              <a:buNone/>
              <a:defRPr sz="700"/>
            </a:lvl9pPr>
          </a:lstStyle>
          <a:p>
            <a:endParaRPr/>
          </a:p>
        </p:txBody>
      </p:sp>
      <p:sp>
        <p:nvSpPr>
          <p:cNvPr id="103" name="Google Shape;103;p21"/>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56058" y="1200150"/>
            <a:ext cx="4000501" cy="1028700"/>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lt1"/>
              </a:buClr>
              <a:buSzPts val="2100"/>
              <a:buFont typeface="Century Gothic"/>
              <a:buNone/>
              <a:defRPr sz="21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2"/>
          <p:cNvSpPr>
            <a:spLocks noGrp="1"/>
          </p:cNvSpPr>
          <p:nvPr>
            <p:ph type="pic" idx="2"/>
          </p:nvPr>
        </p:nvSpPr>
        <p:spPr>
          <a:xfrm>
            <a:off x="5575300" y="-13716"/>
            <a:ext cx="2457449" cy="5177790"/>
          </a:xfrm>
          <a:prstGeom prst="rect">
            <a:avLst/>
          </a:prstGeom>
          <a:noFill/>
          <a:ln w="38100" cap="flat" cmpd="sng">
            <a:solidFill>
              <a:schemeClr val="dk2"/>
            </a:solidFill>
            <a:prstDash val="solid"/>
            <a:round/>
            <a:headEnd type="none" w="sm" len="sm"/>
            <a:tailEnd type="none" w="sm" len="sm"/>
          </a:ln>
        </p:spPr>
      </p:sp>
      <p:sp>
        <p:nvSpPr>
          <p:cNvPr id="109" name="Google Shape;109;p22"/>
          <p:cNvSpPr txBox="1">
            <a:spLocks noGrp="1"/>
          </p:cNvSpPr>
          <p:nvPr>
            <p:ph type="body" idx="1"/>
          </p:nvPr>
        </p:nvSpPr>
        <p:spPr>
          <a:xfrm>
            <a:off x="856058" y="2228850"/>
            <a:ext cx="4000501" cy="1371600"/>
          </a:xfrm>
          <a:prstGeom prst="rect">
            <a:avLst/>
          </a:prstGeom>
          <a:noFill/>
          <a:ln>
            <a:noFill/>
          </a:ln>
        </p:spPr>
        <p:txBody>
          <a:bodyPr spcFirstLastPara="1" wrap="square" lIns="68575" tIns="34275" rIns="68575" bIns="34275" anchor="ctr" anchorCtr="0">
            <a:normAutofit/>
          </a:bodyPr>
          <a:lstStyle>
            <a:lvl1pPr marL="457200" lvl="0" indent="-228600" algn="l">
              <a:spcBef>
                <a:spcPts val="300"/>
              </a:spcBef>
              <a:spcAft>
                <a:spcPts val="0"/>
              </a:spcAft>
              <a:buSzPts val="1400"/>
              <a:buNone/>
              <a:defRPr sz="1400"/>
            </a:lvl1pPr>
            <a:lvl2pPr marL="914400" lvl="1" indent="-228600" algn="l">
              <a:spcBef>
                <a:spcPts val="500"/>
              </a:spcBef>
              <a:spcAft>
                <a:spcPts val="0"/>
              </a:spcAft>
              <a:buSzPts val="900"/>
              <a:buNone/>
              <a:defRPr sz="900"/>
            </a:lvl2pPr>
            <a:lvl3pPr marL="1371600" lvl="2" indent="-228600" algn="l">
              <a:spcBef>
                <a:spcPts val="500"/>
              </a:spcBef>
              <a:spcAft>
                <a:spcPts val="0"/>
              </a:spcAft>
              <a:buSzPts val="800"/>
              <a:buNone/>
              <a:defRPr sz="800"/>
            </a:lvl3pPr>
            <a:lvl4pPr marL="1828800" lvl="3" indent="-228600" algn="l">
              <a:spcBef>
                <a:spcPts val="500"/>
              </a:spcBef>
              <a:spcAft>
                <a:spcPts val="0"/>
              </a:spcAft>
              <a:buSzPts val="700"/>
              <a:buNone/>
              <a:defRPr sz="700"/>
            </a:lvl4pPr>
            <a:lvl5pPr marL="2286000" lvl="4" indent="-228600" algn="l">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500"/>
              </a:spcAft>
              <a:buSzPts val="700"/>
              <a:buNone/>
              <a:defRPr sz="700"/>
            </a:lvl9pPr>
          </a:lstStyle>
          <a:p>
            <a:endParaRPr/>
          </a:p>
        </p:txBody>
      </p:sp>
      <p:sp>
        <p:nvSpPr>
          <p:cNvPr id="110" name="Google Shape;110;p22"/>
          <p:cNvSpPr txBox="1">
            <a:spLocks noGrp="1"/>
          </p:cNvSpPr>
          <p:nvPr>
            <p:ph type="dt" idx="10"/>
          </p:nvPr>
        </p:nvSpPr>
        <p:spPr>
          <a:xfrm>
            <a:off x="4799409" y="4412456"/>
            <a:ext cx="68580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856059" y="4412456"/>
            <a:ext cx="38290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8056959" y="4412456"/>
            <a:ext cx="2419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856060" y="3549649"/>
            <a:ext cx="7429500" cy="425054"/>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lt1"/>
              </a:buClr>
              <a:buSzPts val="1800"/>
              <a:buFont typeface="Century Gothic"/>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3"/>
          <p:cNvSpPr>
            <a:spLocks noGrp="1"/>
          </p:cNvSpPr>
          <p:nvPr>
            <p:ph type="pic" idx="2"/>
          </p:nvPr>
        </p:nvSpPr>
        <p:spPr>
          <a:xfrm>
            <a:off x="1484709" y="699084"/>
            <a:ext cx="6169458" cy="2373732"/>
          </a:xfrm>
          <a:prstGeom prst="roundRect">
            <a:avLst>
              <a:gd name="adj" fmla="val 4380"/>
            </a:avLst>
          </a:prstGeom>
          <a:noFill/>
          <a:ln w="38100" cap="flat" cmpd="sng">
            <a:solidFill>
              <a:schemeClr val="dk2"/>
            </a:solidFill>
            <a:prstDash val="solid"/>
            <a:round/>
            <a:headEnd type="none" w="sm" len="sm"/>
            <a:tailEnd type="none" w="sm" len="sm"/>
          </a:ln>
        </p:spPr>
      </p:sp>
      <p:sp>
        <p:nvSpPr>
          <p:cNvPr id="116" name="Google Shape;116;p23"/>
          <p:cNvSpPr txBox="1">
            <a:spLocks noGrp="1"/>
          </p:cNvSpPr>
          <p:nvPr>
            <p:ph type="body" idx="1"/>
          </p:nvPr>
        </p:nvSpPr>
        <p:spPr>
          <a:xfrm>
            <a:off x="856060" y="3974702"/>
            <a:ext cx="7429500" cy="370284"/>
          </a:xfrm>
          <a:prstGeom prst="rect">
            <a:avLst/>
          </a:prstGeom>
          <a:noFill/>
          <a:ln>
            <a:noFill/>
          </a:ln>
        </p:spPr>
        <p:txBody>
          <a:bodyPr spcFirstLastPara="1" wrap="square" lIns="68575" tIns="34275" rIns="68575" bIns="34275" anchor="ctr" anchorCtr="0">
            <a:normAutofit/>
          </a:bodyPr>
          <a:lstStyle>
            <a:lvl1pPr marL="457200" lvl="0" indent="-228600" algn="l">
              <a:spcBef>
                <a:spcPts val="200"/>
              </a:spcBef>
              <a:spcAft>
                <a:spcPts val="0"/>
              </a:spcAft>
              <a:buSzPts val="1100"/>
              <a:buNone/>
              <a:defRPr sz="1100"/>
            </a:lvl1pPr>
            <a:lvl2pPr marL="914400" lvl="1" indent="-228600" algn="l">
              <a:spcBef>
                <a:spcPts val="500"/>
              </a:spcBef>
              <a:spcAft>
                <a:spcPts val="0"/>
              </a:spcAft>
              <a:buSzPts val="900"/>
              <a:buNone/>
              <a:defRPr sz="900"/>
            </a:lvl2pPr>
            <a:lvl3pPr marL="1371600" lvl="2" indent="-228600" algn="l">
              <a:spcBef>
                <a:spcPts val="500"/>
              </a:spcBef>
              <a:spcAft>
                <a:spcPts val="0"/>
              </a:spcAft>
              <a:buSzPts val="800"/>
              <a:buNone/>
              <a:defRPr sz="800"/>
            </a:lvl3pPr>
            <a:lvl4pPr marL="1828800" lvl="3" indent="-228600" algn="l">
              <a:spcBef>
                <a:spcPts val="500"/>
              </a:spcBef>
              <a:spcAft>
                <a:spcPts val="0"/>
              </a:spcAft>
              <a:buSzPts val="700"/>
              <a:buNone/>
              <a:defRPr sz="700"/>
            </a:lvl4pPr>
            <a:lvl5pPr marL="2286000" lvl="4" indent="-228600" algn="l">
              <a:spcBef>
                <a:spcPts val="500"/>
              </a:spcBef>
              <a:spcAft>
                <a:spcPts val="0"/>
              </a:spcAft>
              <a:buSzPts val="700"/>
              <a:buNone/>
              <a:defRPr sz="700"/>
            </a:lvl5pPr>
            <a:lvl6pPr marL="2743200" lvl="5" indent="-228600" algn="l">
              <a:spcBef>
                <a:spcPts val="500"/>
              </a:spcBef>
              <a:spcAft>
                <a:spcPts val="0"/>
              </a:spcAft>
              <a:buSzPts val="700"/>
              <a:buNone/>
              <a:defRPr sz="700"/>
            </a:lvl6pPr>
            <a:lvl7pPr marL="3200400" lvl="6" indent="-228600" algn="l">
              <a:spcBef>
                <a:spcPts val="500"/>
              </a:spcBef>
              <a:spcAft>
                <a:spcPts val="0"/>
              </a:spcAft>
              <a:buSzPts val="700"/>
              <a:buNone/>
              <a:defRPr sz="700"/>
            </a:lvl7pPr>
            <a:lvl8pPr marL="3657600" lvl="7" indent="-228600" algn="l">
              <a:spcBef>
                <a:spcPts val="500"/>
              </a:spcBef>
              <a:spcAft>
                <a:spcPts val="0"/>
              </a:spcAft>
              <a:buSzPts val="700"/>
              <a:buNone/>
              <a:defRPr sz="700"/>
            </a:lvl8pPr>
            <a:lvl9pPr marL="4114800" lvl="8" indent="-228600" algn="l">
              <a:spcBef>
                <a:spcPts val="500"/>
              </a:spcBef>
              <a:spcAft>
                <a:spcPts val="500"/>
              </a:spcAft>
              <a:buSzPts val="700"/>
              <a:buNone/>
              <a:defRPr sz="700"/>
            </a:lvl9pPr>
          </a:lstStyle>
          <a:p>
            <a:endParaRPr/>
          </a:p>
        </p:txBody>
      </p:sp>
      <p:sp>
        <p:nvSpPr>
          <p:cNvPr id="117" name="Google Shape;117;p23"/>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3"/>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856059" y="457201"/>
            <a:ext cx="7429499" cy="2343149"/>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2400"/>
              <a:buFont typeface="Century Gothic"/>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4"/>
          <p:cNvSpPr txBox="1">
            <a:spLocks noGrp="1"/>
          </p:cNvSpPr>
          <p:nvPr>
            <p:ph type="body" idx="1"/>
          </p:nvPr>
        </p:nvSpPr>
        <p:spPr>
          <a:xfrm>
            <a:off x="856058" y="3257550"/>
            <a:ext cx="7429500" cy="1085850"/>
          </a:xfrm>
          <a:prstGeom prst="rect">
            <a:avLst/>
          </a:prstGeom>
          <a:noFill/>
          <a:ln>
            <a:noFill/>
          </a:ln>
        </p:spPr>
        <p:txBody>
          <a:bodyPr spcFirstLastPara="1" wrap="square" lIns="68575" tIns="34275" rIns="68575" bIns="34275" anchor="ctr" anchorCtr="0">
            <a:normAutofit/>
          </a:bodyPr>
          <a:lstStyle>
            <a:lvl1pPr marL="457200" lvl="0" indent="-228600" algn="l">
              <a:spcBef>
                <a:spcPts val="300"/>
              </a:spcBef>
              <a:spcAft>
                <a:spcPts val="0"/>
              </a:spcAft>
              <a:buSzPts val="1500"/>
              <a:buNone/>
              <a:defRPr sz="15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123" name="Google Shape;123;p24"/>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4"/>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6"/>
        <p:cNvGrpSpPr/>
        <p:nvPr/>
      </p:nvGrpSpPr>
      <p:grpSpPr>
        <a:xfrm>
          <a:off x="0" y="0"/>
          <a:ext cx="0" cy="0"/>
          <a:chOff x="0" y="0"/>
          <a:chExt cx="0" cy="0"/>
        </a:xfrm>
      </p:grpSpPr>
      <p:sp>
        <p:nvSpPr>
          <p:cNvPr id="127" name="Google Shape;127;p25"/>
          <p:cNvSpPr txBox="1"/>
          <p:nvPr/>
        </p:nvSpPr>
        <p:spPr>
          <a:xfrm>
            <a:off x="627459" y="590118"/>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accent1"/>
              </a:buClr>
              <a:buSzPts val="6000"/>
              <a:buFont typeface="Century Gothic"/>
              <a:buNone/>
            </a:pPr>
            <a:r>
              <a:rPr lang="en" sz="6000" b="0" cap="none">
                <a:solidFill>
                  <a:schemeClr val="accent1"/>
                </a:solidFill>
                <a:latin typeface="Century Gothic"/>
                <a:ea typeface="Century Gothic"/>
                <a:cs typeface="Century Gothic"/>
                <a:sym typeface="Century Gothic"/>
              </a:rPr>
              <a:t>“</a:t>
            </a:r>
            <a:endParaRPr sz="1100"/>
          </a:p>
        </p:txBody>
      </p:sp>
      <p:sp>
        <p:nvSpPr>
          <p:cNvPr id="128" name="Google Shape;128;p25"/>
          <p:cNvSpPr txBox="1"/>
          <p:nvPr/>
        </p:nvSpPr>
        <p:spPr>
          <a:xfrm>
            <a:off x="7828359"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accent1"/>
              </a:buClr>
              <a:buSzPts val="6000"/>
              <a:buFont typeface="Century Gothic"/>
              <a:buNone/>
            </a:pPr>
            <a:r>
              <a:rPr lang="en" sz="6000" b="0" cap="none">
                <a:solidFill>
                  <a:schemeClr val="accent1"/>
                </a:solidFill>
                <a:latin typeface="Century Gothic"/>
                <a:ea typeface="Century Gothic"/>
                <a:cs typeface="Century Gothic"/>
                <a:sym typeface="Century Gothic"/>
              </a:rPr>
              <a:t>”</a:t>
            </a:r>
            <a:endParaRPr sz="1100"/>
          </a:p>
        </p:txBody>
      </p:sp>
      <p:sp>
        <p:nvSpPr>
          <p:cNvPr id="129" name="Google Shape;129;p25"/>
          <p:cNvSpPr txBox="1">
            <a:spLocks noGrp="1"/>
          </p:cNvSpPr>
          <p:nvPr>
            <p:ph type="title"/>
          </p:nvPr>
        </p:nvSpPr>
        <p:spPr>
          <a:xfrm>
            <a:off x="1084660" y="457201"/>
            <a:ext cx="6972299" cy="2057399"/>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2400"/>
              <a:buFont typeface="Century Gothic"/>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5"/>
          <p:cNvSpPr txBox="1">
            <a:spLocks noGrp="1"/>
          </p:cNvSpPr>
          <p:nvPr>
            <p:ph type="body" idx="1"/>
          </p:nvPr>
        </p:nvSpPr>
        <p:spPr>
          <a:xfrm>
            <a:off x="1256109" y="2514600"/>
            <a:ext cx="6629402" cy="285750"/>
          </a:xfrm>
          <a:prstGeom prst="rect">
            <a:avLst/>
          </a:prstGeom>
          <a:noFill/>
          <a:ln>
            <a:noFill/>
          </a:ln>
        </p:spPr>
        <p:txBody>
          <a:bodyPr spcFirstLastPara="1" wrap="square" lIns="68575" tIns="34275" rIns="68575" bIns="34275" anchor="ctr" anchorCtr="0">
            <a:normAutofit/>
          </a:bodyPr>
          <a:lstStyle>
            <a:lvl1pPr marL="457200" lvl="0" indent="-228600" algn="l">
              <a:spcBef>
                <a:spcPts val="300"/>
              </a:spcBef>
              <a:spcAft>
                <a:spcPts val="0"/>
              </a:spcAft>
              <a:buSzPts val="1500"/>
              <a:buFont typeface="Century Gothic"/>
              <a:buNone/>
              <a:defRPr/>
            </a:lvl1pPr>
            <a:lvl2pPr marL="914400" lvl="1" indent="-228600" algn="l">
              <a:spcBef>
                <a:spcPts val="500"/>
              </a:spcBef>
              <a:spcAft>
                <a:spcPts val="0"/>
              </a:spcAft>
              <a:buSzPts val="1400"/>
              <a:buFont typeface="Century Gothic"/>
              <a:buNone/>
              <a:defRPr/>
            </a:lvl2pPr>
            <a:lvl3pPr marL="1371600" lvl="2" indent="-228600" algn="l">
              <a:spcBef>
                <a:spcPts val="500"/>
              </a:spcBef>
              <a:spcAft>
                <a:spcPts val="0"/>
              </a:spcAft>
              <a:buSzPts val="1200"/>
              <a:buFont typeface="Century Gothic"/>
              <a:buNone/>
              <a:defRPr/>
            </a:lvl3pPr>
            <a:lvl4pPr marL="1828800" lvl="3" indent="-228600" algn="l">
              <a:spcBef>
                <a:spcPts val="500"/>
              </a:spcBef>
              <a:spcAft>
                <a:spcPts val="0"/>
              </a:spcAft>
              <a:buSzPts val="1100"/>
              <a:buFont typeface="Century Gothic"/>
              <a:buNone/>
              <a:defRPr/>
            </a:lvl4pPr>
            <a:lvl5pPr marL="2286000" lvl="4" indent="-228600" algn="l">
              <a:spcBef>
                <a:spcPts val="500"/>
              </a:spcBef>
              <a:spcAft>
                <a:spcPts val="0"/>
              </a:spcAft>
              <a:buSzPts val="1100"/>
              <a:buFont typeface="Century Gothic"/>
              <a:buNone/>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31" name="Google Shape;131;p25"/>
          <p:cNvSpPr txBox="1">
            <a:spLocks noGrp="1"/>
          </p:cNvSpPr>
          <p:nvPr>
            <p:ph type="body" idx="2"/>
          </p:nvPr>
        </p:nvSpPr>
        <p:spPr>
          <a:xfrm>
            <a:off x="856058" y="3257550"/>
            <a:ext cx="7429500" cy="1085850"/>
          </a:xfrm>
          <a:prstGeom prst="rect">
            <a:avLst/>
          </a:prstGeom>
          <a:noFill/>
          <a:ln>
            <a:noFill/>
          </a:ln>
        </p:spPr>
        <p:txBody>
          <a:bodyPr spcFirstLastPara="1" wrap="square" lIns="68575" tIns="34275" rIns="68575" bIns="34275" anchor="ctr" anchorCtr="0">
            <a:normAutofit/>
          </a:bodyPr>
          <a:lstStyle>
            <a:lvl1pPr marL="457200" lvl="0" indent="-228600" algn="l">
              <a:spcBef>
                <a:spcPts val="300"/>
              </a:spcBef>
              <a:spcAft>
                <a:spcPts val="0"/>
              </a:spcAft>
              <a:buSzPts val="1500"/>
              <a:buNone/>
              <a:defRPr sz="1500">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32" name="Google Shape;132;p25"/>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25"/>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5"/>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856059" y="2481436"/>
            <a:ext cx="7429500" cy="1101600"/>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lt1"/>
              </a:buClr>
              <a:buSzPts val="2400"/>
              <a:buFont typeface="Century Gothic"/>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7" name="Google Shape;137;p26"/>
          <p:cNvSpPr txBox="1">
            <a:spLocks noGrp="1"/>
          </p:cNvSpPr>
          <p:nvPr>
            <p:ph type="body" idx="1"/>
          </p:nvPr>
        </p:nvSpPr>
        <p:spPr>
          <a:xfrm>
            <a:off x="856058" y="3583036"/>
            <a:ext cx="7429501" cy="645300"/>
          </a:xfrm>
          <a:prstGeom prst="rect">
            <a:avLst/>
          </a:prstGeom>
          <a:noFill/>
          <a:ln>
            <a:noFill/>
          </a:ln>
        </p:spPr>
        <p:txBody>
          <a:bodyPr spcFirstLastPara="1" wrap="square" lIns="68575" tIns="34275" rIns="68575" bIns="34275" anchor="t" anchorCtr="0">
            <a:normAutofit/>
          </a:bodyPr>
          <a:lstStyle>
            <a:lvl1pPr marL="457200" lvl="0" indent="-323850" algn="l">
              <a:spcBef>
                <a:spcPts val="300"/>
              </a:spcBef>
              <a:spcAft>
                <a:spcPts val="0"/>
              </a:spcAft>
              <a:buSzPts val="1500"/>
              <a:buChar char="•"/>
              <a:defRPr sz="1500">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38" name="Google Shape;138;p26"/>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6"/>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6"/>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41"/>
        <p:cNvGrpSpPr/>
        <p:nvPr/>
      </p:nvGrpSpPr>
      <p:grpSpPr>
        <a:xfrm>
          <a:off x="0" y="0"/>
          <a:ext cx="0" cy="0"/>
          <a:chOff x="0" y="0"/>
          <a:chExt cx="0" cy="0"/>
        </a:xfrm>
      </p:grpSpPr>
      <p:sp>
        <p:nvSpPr>
          <p:cNvPr id="142" name="Google Shape;142;p27"/>
          <p:cNvSpPr txBox="1"/>
          <p:nvPr/>
        </p:nvSpPr>
        <p:spPr>
          <a:xfrm>
            <a:off x="627459" y="590118"/>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accent1"/>
              </a:buClr>
              <a:buSzPts val="6000"/>
              <a:buFont typeface="Century Gothic"/>
              <a:buNone/>
            </a:pPr>
            <a:r>
              <a:rPr lang="en" sz="6000" b="0" cap="none">
                <a:solidFill>
                  <a:schemeClr val="accent1"/>
                </a:solidFill>
                <a:latin typeface="Century Gothic"/>
                <a:ea typeface="Century Gothic"/>
                <a:cs typeface="Century Gothic"/>
                <a:sym typeface="Century Gothic"/>
              </a:rPr>
              <a:t>“</a:t>
            </a:r>
            <a:endParaRPr sz="1100"/>
          </a:p>
        </p:txBody>
      </p:sp>
      <p:sp>
        <p:nvSpPr>
          <p:cNvPr id="143" name="Google Shape;143;p27"/>
          <p:cNvSpPr txBox="1"/>
          <p:nvPr/>
        </p:nvSpPr>
        <p:spPr>
          <a:xfrm>
            <a:off x="7828359"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accent1"/>
              </a:buClr>
              <a:buSzPts val="6000"/>
              <a:buFont typeface="Century Gothic"/>
              <a:buNone/>
            </a:pPr>
            <a:r>
              <a:rPr lang="en" sz="6000" b="0" cap="none">
                <a:solidFill>
                  <a:schemeClr val="accent1"/>
                </a:solidFill>
                <a:latin typeface="Century Gothic"/>
                <a:ea typeface="Century Gothic"/>
                <a:cs typeface="Century Gothic"/>
                <a:sym typeface="Century Gothic"/>
              </a:rPr>
              <a:t>”</a:t>
            </a:r>
            <a:endParaRPr sz="1100"/>
          </a:p>
        </p:txBody>
      </p:sp>
      <p:sp>
        <p:nvSpPr>
          <p:cNvPr id="144" name="Google Shape;144;p27"/>
          <p:cNvSpPr txBox="1">
            <a:spLocks noGrp="1"/>
          </p:cNvSpPr>
          <p:nvPr>
            <p:ph type="title"/>
          </p:nvPr>
        </p:nvSpPr>
        <p:spPr>
          <a:xfrm>
            <a:off x="1084660" y="457201"/>
            <a:ext cx="6972299" cy="2057399"/>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2400"/>
              <a:buFont typeface="Century Gothic"/>
              <a:buNone/>
              <a:defRPr sz="2400" b="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27"/>
          <p:cNvSpPr txBox="1">
            <a:spLocks noGrp="1"/>
          </p:cNvSpPr>
          <p:nvPr>
            <p:ph type="body" idx="1"/>
          </p:nvPr>
        </p:nvSpPr>
        <p:spPr>
          <a:xfrm>
            <a:off x="856059" y="2914650"/>
            <a:ext cx="7429500" cy="666750"/>
          </a:xfrm>
          <a:prstGeom prst="rect">
            <a:avLst/>
          </a:prstGeom>
          <a:noFill/>
          <a:ln>
            <a:noFill/>
          </a:ln>
        </p:spPr>
        <p:txBody>
          <a:bodyPr spcFirstLastPara="1" wrap="square" lIns="68575" tIns="34275" rIns="68575" bIns="34275" anchor="b" anchorCtr="0">
            <a:normAutofit/>
          </a:bodyPr>
          <a:lstStyle>
            <a:lvl1pPr marL="457200" lvl="0" indent="-228600" algn="l">
              <a:spcBef>
                <a:spcPts val="400"/>
              </a:spcBef>
              <a:spcAft>
                <a:spcPts val="0"/>
              </a:spcAft>
              <a:buSzPts val="1800"/>
              <a:buNone/>
              <a:defRPr sz="1800" b="0" cap="none">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46" name="Google Shape;146;p27"/>
          <p:cNvSpPr txBox="1">
            <a:spLocks noGrp="1"/>
          </p:cNvSpPr>
          <p:nvPr>
            <p:ph type="body" idx="2"/>
          </p:nvPr>
        </p:nvSpPr>
        <p:spPr>
          <a:xfrm>
            <a:off x="856058" y="3581400"/>
            <a:ext cx="7429500" cy="762000"/>
          </a:xfrm>
          <a:prstGeom prst="rect">
            <a:avLst/>
          </a:prstGeom>
          <a:noFill/>
          <a:ln>
            <a:noFill/>
          </a:ln>
        </p:spPr>
        <p:txBody>
          <a:bodyPr spcFirstLastPara="1" wrap="square" lIns="68575" tIns="34275" rIns="68575" bIns="34275" anchor="t" anchorCtr="0">
            <a:normAutofit/>
          </a:bodyPr>
          <a:lstStyle>
            <a:lvl1pPr marL="457200" lvl="0" indent="-228600" algn="l">
              <a:spcBef>
                <a:spcPts val="300"/>
              </a:spcBef>
              <a:spcAft>
                <a:spcPts val="0"/>
              </a:spcAft>
              <a:buSzPts val="1400"/>
              <a:buNone/>
              <a:defRPr sz="14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147" name="Google Shape;147;p27"/>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8" name="Google Shape;148;p27"/>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9" name="Google Shape;149;p27"/>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856059" y="457201"/>
            <a:ext cx="7429499" cy="2057399"/>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2400"/>
              <a:buFont typeface="Century Gothic"/>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2" name="Google Shape;152;p28"/>
          <p:cNvSpPr txBox="1">
            <a:spLocks noGrp="1"/>
          </p:cNvSpPr>
          <p:nvPr>
            <p:ph type="body" idx="1"/>
          </p:nvPr>
        </p:nvSpPr>
        <p:spPr>
          <a:xfrm>
            <a:off x="856059" y="2628900"/>
            <a:ext cx="7429500" cy="628650"/>
          </a:xfrm>
          <a:prstGeom prst="rect">
            <a:avLst/>
          </a:prstGeom>
          <a:noFill/>
          <a:ln>
            <a:noFill/>
          </a:ln>
        </p:spPr>
        <p:txBody>
          <a:bodyPr spcFirstLastPara="1" wrap="square" lIns="68575" tIns="34275" rIns="68575" bIns="34275" anchor="b" anchorCtr="0">
            <a:normAutofit/>
          </a:bodyPr>
          <a:lstStyle>
            <a:lvl1pPr marL="457200" lvl="0" indent="-228600" algn="l">
              <a:spcBef>
                <a:spcPts val="400"/>
              </a:spcBef>
              <a:spcAft>
                <a:spcPts val="0"/>
              </a:spcAft>
              <a:buSzPts val="2100"/>
              <a:buNone/>
              <a:defRPr sz="2100" b="0" cap="none">
                <a:solidFill>
                  <a:schemeClr val="lt1"/>
                </a:solidFill>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53" name="Google Shape;153;p28"/>
          <p:cNvSpPr txBox="1">
            <a:spLocks noGrp="1"/>
          </p:cNvSpPr>
          <p:nvPr>
            <p:ph type="body" idx="2"/>
          </p:nvPr>
        </p:nvSpPr>
        <p:spPr>
          <a:xfrm>
            <a:off x="856058" y="3257550"/>
            <a:ext cx="7429500" cy="1085850"/>
          </a:xfrm>
          <a:prstGeom prst="rect">
            <a:avLst/>
          </a:prstGeom>
          <a:noFill/>
          <a:ln>
            <a:noFill/>
          </a:ln>
        </p:spPr>
        <p:txBody>
          <a:bodyPr spcFirstLastPara="1" wrap="square" lIns="68575" tIns="34275" rIns="68575" bIns="34275" anchor="t" anchorCtr="0">
            <a:normAutofit/>
          </a:bodyPr>
          <a:lstStyle>
            <a:lvl1pPr marL="457200" lvl="0" indent="-228600" algn="l">
              <a:spcBef>
                <a:spcPts val="300"/>
              </a:spcBef>
              <a:spcAft>
                <a:spcPts val="0"/>
              </a:spcAft>
              <a:buSzPts val="1400"/>
              <a:buNone/>
              <a:defRPr sz="1400">
                <a:solidFill>
                  <a:schemeClr val="lt1"/>
                </a:solidFill>
              </a:defRPr>
            </a:lvl1pPr>
            <a:lvl2pPr marL="914400" lvl="1" indent="-228600" algn="l">
              <a:spcBef>
                <a:spcPts val="500"/>
              </a:spcBef>
              <a:spcAft>
                <a:spcPts val="0"/>
              </a:spcAft>
              <a:buSzPts val="1400"/>
              <a:buNone/>
              <a:defRPr sz="1400">
                <a:solidFill>
                  <a:schemeClr val="lt1"/>
                </a:solidFill>
              </a:defRPr>
            </a:lvl2pPr>
            <a:lvl3pPr marL="1371600" lvl="2" indent="-228600" algn="l">
              <a:spcBef>
                <a:spcPts val="500"/>
              </a:spcBef>
              <a:spcAft>
                <a:spcPts val="0"/>
              </a:spcAft>
              <a:buSzPts val="1200"/>
              <a:buNone/>
              <a:defRPr sz="1200">
                <a:solidFill>
                  <a:schemeClr val="lt1"/>
                </a:solidFill>
              </a:defRPr>
            </a:lvl3pPr>
            <a:lvl4pPr marL="1828800" lvl="3" indent="-228600" algn="l">
              <a:spcBef>
                <a:spcPts val="500"/>
              </a:spcBef>
              <a:spcAft>
                <a:spcPts val="0"/>
              </a:spcAft>
              <a:buSzPts val="1100"/>
              <a:buNone/>
              <a:defRPr sz="1100">
                <a:solidFill>
                  <a:schemeClr val="lt1"/>
                </a:solidFill>
              </a:defRPr>
            </a:lvl4pPr>
            <a:lvl5pPr marL="2286000" lvl="4" indent="-228600" algn="l">
              <a:spcBef>
                <a:spcPts val="500"/>
              </a:spcBef>
              <a:spcAft>
                <a:spcPts val="0"/>
              </a:spcAft>
              <a:buSzPts val="1100"/>
              <a:buNone/>
              <a:defRPr sz="1100">
                <a:solidFill>
                  <a:schemeClr val="lt1"/>
                </a:solidFill>
              </a:defRPr>
            </a:lvl5pPr>
            <a:lvl6pPr marL="2743200" lvl="5" indent="-228600" algn="l">
              <a:spcBef>
                <a:spcPts val="500"/>
              </a:spcBef>
              <a:spcAft>
                <a:spcPts val="0"/>
              </a:spcAft>
              <a:buSzPts val="1100"/>
              <a:buNone/>
              <a:defRPr sz="1100">
                <a:solidFill>
                  <a:schemeClr val="lt1"/>
                </a:solidFill>
              </a:defRPr>
            </a:lvl6pPr>
            <a:lvl7pPr marL="3200400" lvl="6" indent="-228600" algn="l">
              <a:spcBef>
                <a:spcPts val="500"/>
              </a:spcBef>
              <a:spcAft>
                <a:spcPts val="0"/>
              </a:spcAft>
              <a:buSzPts val="1100"/>
              <a:buNone/>
              <a:defRPr sz="1100">
                <a:solidFill>
                  <a:schemeClr val="lt1"/>
                </a:solidFill>
              </a:defRPr>
            </a:lvl7pPr>
            <a:lvl8pPr marL="3657600" lvl="7" indent="-228600" algn="l">
              <a:spcBef>
                <a:spcPts val="500"/>
              </a:spcBef>
              <a:spcAft>
                <a:spcPts val="0"/>
              </a:spcAft>
              <a:buSzPts val="1100"/>
              <a:buNone/>
              <a:defRPr sz="1100">
                <a:solidFill>
                  <a:schemeClr val="lt1"/>
                </a:solidFill>
              </a:defRPr>
            </a:lvl8pPr>
            <a:lvl9pPr marL="4114800" lvl="8" indent="-228600" algn="l">
              <a:spcBef>
                <a:spcPts val="500"/>
              </a:spcBef>
              <a:spcAft>
                <a:spcPts val="500"/>
              </a:spcAft>
              <a:buSzPts val="1100"/>
              <a:buNone/>
              <a:defRPr sz="1100">
                <a:solidFill>
                  <a:schemeClr val="lt1"/>
                </a:solidFill>
              </a:defRPr>
            </a:lvl9pPr>
          </a:lstStyle>
          <a:p>
            <a:endParaRPr/>
          </a:p>
        </p:txBody>
      </p:sp>
      <p:sp>
        <p:nvSpPr>
          <p:cNvPr id="154" name="Google Shape;154;p28"/>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5" name="Google Shape;155;p28"/>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6" name="Google Shape;156;p28"/>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856060" y="457200"/>
            <a:ext cx="7429499" cy="142875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9" name="Google Shape;159;p29"/>
          <p:cNvSpPr txBox="1">
            <a:spLocks noGrp="1"/>
          </p:cNvSpPr>
          <p:nvPr>
            <p:ph type="body" idx="1"/>
          </p:nvPr>
        </p:nvSpPr>
        <p:spPr>
          <a:xfrm rot="5400000">
            <a:off x="3399234" y="-542925"/>
            <a:ext cx="2343151" cy="7429499"/>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SzPts val="1400"/>
              <a:buChar char="•"/>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60" name="Google Shape;160;p29"/>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1" name="Google Shape;161;p29"/>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2" name="Google Shape;162;p29"/>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rot="5400000">
            <a:off x="5513516" y="1571357"/>
            <a:ext cx="3886201" cy="1657885"/>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5" name="Google Shape;165;p30"/>
          <p:cNvSpPr txBox="1">
            <a:spLocks noGrp="1"/>
          </p:cNvSpPr>
          <p:nvPr>
            <p:ph type="body" idx="1"/>
          </p:nvPr>
        </p:nvSpPr>
        <p:spPr>
          <a:xfrm rot="5400000">
            <a:off x="1741884" y="-428625"/>
            <a:ext cx="3886200" cy="5657850"/>
          </a:xfrm>
          <a:prstGeom prst="rect">
            <a:avLst/>
          </a:prstGeom>
          <a:noFill/>
          <a:ln>
            <a:noFill/>
          </a:ln>
        </p:spPr>
        <p:txBody>
          <a:bodyPr spcFirstLastPara="1" wrap="square" lIns="68575" tIns="34275" rIns="68575" bIns="34275" anchor="t" anchorCtr="0">
            <a:normAutofit/>
          </a:bodyPr>
          <a:lstStyle>
            <a:lvl1pPr marL="457200" lvl="0" indent="-317500" algn="l">
              <a:spcBef>
                <a:spcPts val="300"/>
              </a:spcBef>
              <a:spcAft>
                <a:spcPts val="0"/>
              </a:spcAft>
              <a:buSzPts val="1400"/>
              <a:buChar char="•"/>
              <a:defRPr/>
            </a:lvl1pPr>
            <a:lvl2pPr marL="914400" lvl="1" indent="-317500" algn="l">
              <a:spcBef>
                <a:spcPts val="500"/>
              </a:spcBef>
              <a:spcAft>
                <a:spcPts val="0"/>
              </a:spcAft>
              <a:buSzPts val="1400"/>
              <a:buChar char="•"/>
              <a:defRPr/>
            </a:lvl2pPr>
            <a:lvl3pPr marL="1371600" lvl="2" indent="-317500" algn="l">
              <a:spcBef>
                <a:spcPts val="500"/>
              </a:spcBef>
              <a:spcAft>
                <a:spcPts val="0"/>
              </a:spcAft>
              <a:buSzPts val="1400"/>
              <a:buChar char="•"/>
              <a:defRPr/>
            </a:lvl3pPr>
            <a:lvl4pPr marL="1828800" lvl="3" indent="-317500" algn="l">
              <a:spcBef>
                <a:spcPts val="500"/>
              </a:spcBef>
              <a:spcAft>
                <a:spcPts val="0"/>
              </a:spcAft>
              <a:buSzPts val="1400"/>
              <a:buChar char="•"/>
              <a:defRPr/>
            </a:lvl4pPr>
            <a:lvl5pPr marL="2286000" lvl="4" indent="-317500" algn="l">
              <a:spcBef>
                <a:spcPts val="500"/>
              </a:spcBef>
              <a:spcAft>
                <a:spcPts val="0"/>
              </a:spcAft>
              <a:buSzPts val="1400"/>
              <a:buChar char="•"/>
              <a:defRPr/>
            </a:lvl5pPr>
            <a:lvl6pPr marL="2743200" lvl="5" indent="-317500" algn="l">
              <a:spcBef>
                <a:spcPts val="500"/>
              </a:spcBef>
              <a:spcAft>
                <a:spcPts val="0"/>
              </a:spcAft>
              <a:buSzPts val="1400"/>
              <a:buChar char="•"/>
              <a:defRPr/>
            </a:lvl6pPr>
            <a:lvl7pPr marL="3200400" lvl="6" indent="-317500" algn="l">
              <a:spcBef>
                <a:spcPts val="500"/>
              </a:spcBef>
              <a:spcAft>
                <a:spcPts val="0"/>
              </a:spcAft>
              <a:buSzPts val="1400"/>
              <a:buChar char="•"/>
              <a:defRPr/>
            </a:lvl7pPr>
            <a:lvl8pPr marL="3657600" lvl="7" indent="-317500" algn="l">
              <a:spcBef>
                <a:spcPts val="500"/>
              </a:spcBef>
              <a:spcAft>
                <a:spcPts val="0"/>
              </a:spcAft>
              <a:buSzPts val="1400"/>
              <a:buChar char="•"/>
              <a:defRPr/>
            </a:lvl8pPr>
            <a:lvl9pPr marL="4114800" lvl="8" indent="-317500" algn="l">
              <a:spcBef>
                <a:spcPts val="500"/>
              </a:spcBef>
              <a:spcAft>
                <a:spcPts val="500"/>
              </a:spcAft>
              <a:buSzPts val="1400"/>
              <a:buChar char="•"/>
              <a:defRPr/>
            </a:lvl9pPr>
          </a:lstStyle>
          <a:p>
            <a:endParaRPr/>
          </a:p>
        </p:txBody>
      </p:sp>
      <p:sp>
        <p:nvSpPr>
          <p:cNvPr id="166" name="Google Shape;166;p30"/>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7" name="Google Shape;167;p30"/>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30"/>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56060" y="457200"/>
            <a:ext cx="7429499" cy="1428750"/>
          </a:xfrm>
          <a:prstGeom prst="rect">
            <a:avLst/>
          </a:prstGeom>
          <a:noFill/>
          <a:ln>
            <a:noFill/>
          </a:ln>
        </p:spPr>
        <p:txBody>
          <a:bodyPr spcFirstLastPara="1" wrap="square" lIns="68575" tIns="34275" rIns="68575" bIns="34275" anchor="ctr" anchorCtr="0">
            <a:normAutofit/>
          </a:bodyPr>
          <a:lstStyle>
            <a:lvl1pPr marR="0" lvl="0" algn="l" rtl="0">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52" name="Google Shape;52;p13"/>
          <p:cNvSpPr txBox="1">
            <a:spLocks noGrp="1"/>
          </p:cNvSpPr>
          <p:nvPr>
            <p:ph type="body" idx="1"/>
          </p:nvPr>
        </p:nvSpPr>
        <p:spPr>
          <a:xfrm>
            <a:off x="856060" y="2000249"/>
            <a:ext cx="7429499" cy="2343151"/>
          </a:xfrm>
          <a:prstGeom prst="rect">
            <a:avLst/>
          </a:prstGeom>
          <a:noFill/>
          <a:ln>
            <a:noFill/>
          </a:ln>
        </p:spPr>
        <p:txBody>
          <a:bodyPr spcFirstLastPara="1" wrap="square" lIns="68575" tIns="34275" rIns="68575" bIns="34275" anchor="ctr" anchorCtr="0">
            <a:normAutofit/>
          </a:bodyPr>
          <a:lstStyle>
            <a:lvl1pPr marL="457200" marR="0" lvl="0" indent="-323850" algn="l" rtl="0">
              <a:spcBef>
                <a:spcPts val="300"/>
              </a:spcBef>
              <a:spcAft>
                <a:spcPts val="0"/>
              </a:spcAft>
              <a:buClr>
                <a:schemeClr val="lt1"/>
              </a:buClr>
              <a:buSzPts val="1500"/>
              <a:buFont typeface="Arial"/>
              <a:buChar char="•"/>
              <a:defRPr sz="1500" b="0" i="0" u="none" strike="noStrike" cap="small">
                <a:solidFill>
                  <a:schemeClr val="lt1"/>
                </a:solidFill>
                <a:latin typeface="Century Gothic"/>
                <a:ea typeface="Century Gothic"/>
                <a:cs typeface="Century Gothic"/>
                <a:sym typeface="Century Gothic"/>
              </a:defRPr>
            </a:lvl1pPr>
            <a:lvl2pPr marL="914400" marR="0" lvl="1" indent="-317500" algn="l" rtl="0">
              <a:spcBef>
                <a:spcPts val="5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2pPr>
            <a:lvl3pPr marL="1371600" marR="0" lvl="2" indent="-304800" algn="l" rtl="0">
              <a:spcBef>
                <a:spcPts val="5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3pPr>
            <a:lvl4pPr marL="1828800" marR="0" lvl="3" indent="-298450" algn="l" rtl="0">
              <a:spcBef>
                <a:spcPts val="500"/>
              </a:spcBef>
              <a:spcAft>
                <a:spcPts val="0"/>
              </a:spcAft>
              <a:buClr>
                <a:schemeClr val="lt1"/>
              </a:buClr>
              <a:buSzPts val="1100"/>
              <a:buFont typeface="Arial"/>
              <a:buChar char="•"/>
              <a:defRPr sz="1100" b="0" i="0" u="none" strike="noStrike" cap="small">
                <a:solidFill>
                  <a:schemeClr val="lt1"/>
                </a:solidFill>
                <a:latin typeface="Century Gothic"/>
                <a:ea typeface="Century Gothic"/>
                <a:cs typeface="Century Gothic"/>
                <a:sym typeface="Century Gothic"/>
              </a:defRPr>
            </a:lvl4pPr>
            <a:lvl5pPr marL="2286000" marR="0" lvl="4" indent="-298450" algn="l" rtl="0">
              <a:spcBef>
                <a:spcPts val="500"/>
              </a:spcBef>
              <a:spcAft>
                <a:spcPts val="0"/>
              </a:spcAft>
              <a:buClr>
                <a:schemeClr val="lt1"/>
              </a:buClr>
              <a:buSzPts val="1100"/>
              <a:buFont typeface="Arial"/>
              <a:buChar char="•"/>
              <a:defRPr sz="1100" b="0" i="0" u="none" strike="noStrike" cap="small">
                <a:solidFill>
                  <a:schemeClr val="lt1"/>
                </a:solidFill>
                <a:latin typeface="Century Gothic"/>
                <a:ea typeface="Century Gothic"/>
                <a:cs typeface="Century Gothic"/>
                <a:sym typeface="Century Gothic"/>
              </a:defRPr>
            </a:lvl5pPr>
            <a:lvl6pPr marL="2743200" marR="0" lvl="5" indent="-285750" algn="l" rtl="0">
              <a:spcBef>
                <a:spcPts val="500"/>
              </a:spcBef>
              <a:spcAft>
                <a:spcPts val="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6pPr>
            <a:lvl7pPr marL="3200400" marR="0" lvl="6" indent="-285750" algn="l" rtl="0">
              <a:spcBef>
                <a:spcPts val="500"/>
              </a:spcBef>
              <a:spcAft>
                <a:spcPts val="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7pPr>
            <a:lvl8pPr marL="3657600" marR="0" lvl="7" indent="-285750" algn="l" rtl="0">
              <a:spcBef>
                <a:spcPts val="500"/>
              </a:spcBef>
              <a:spcAft>
                <a:spcPts val="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8pPr>
            <a:lvl9pPr marL="4114800" marR="0" lvl="8" indent="-285750" algn="l" rtl="0">
              <a:spcBef>
                <a:spcPts val="500"/>
              </a:spcBef>
              <a:spcAft>
                <a:spcPts val="500"/>
              </a:spcAft>
              <a:buClr>
                <a:schemeClr val="lt1"/>
              </a:buClr>
              <a:buSzPts val="900"/>
              <a:buFont typeface="Arial"/>
              <a:buChar char="•"/>
              <a:defRPr sz="900" b="0" i="0" u="none" strike="noStrike" cap="small">
                <a:solidFill>
                  <a:schemeClr val="lt1"/>
                </a:solidFill>
                <a:latin typeface="Century Gothic"/>
                <a:ea typeface="Century Gothic"/>
                <a:cs typeface="Century Gothic"/>
                <a:sym typeface="Century Gothic"/>
              </a:defRPr>
            </a:lvl9pPr>
          </a:lstStyle>
          <a:p>
            <a:endParaRPr/>
          </a:p>
        </p:txBody>
      </p:sp>
      <p:sp>
        <p:nvSpPr>
          <p:cNvPr id="53" name="Google Shape;53;p13"/>
          <p:cNvSpPr txBox="1">
            <a:spLocks noGrp="1"/>
          </p:cNvSpPr>
          <p:nvPr>
            <p:ph type="dt" idx="10"/>
          </p:nvPr>
        </p:nvSpPr>
        <p:spPr>
          <a:xfrm>
            <a:off x="6628209" y="4412456"/>
            <a:ext cx="1200150"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54" name="Google Shape;54;p13"/>
          <p:cNvSpPr txBox="1">
            <a:spLocks noGrp="1"/>
          </p:cNvSpPr>
          <p:nvPr>
            <p:ph type="ftr" idx="11"/>
          </p:nvPr>
        </p:nvSpPr>
        <p:spPr>
          <a:xfrm>
            <a:off x="856059" y="4412456"/>
            <a:ext cx="565785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55" name="Google Shape;55;p13"/>
          <p:cNvSpPr txBox="1">
            <a:spLocks noGrp="1"/>
          </p:cNvSpPr>
          <p:nvPr>
            <p:ph type="sldNum" idx="12"/>
          </p:nvPr>
        </p:nvSpPr>
        <p:spPr>
          <a:xfrm>
            <a:off x="7885509" y="4412456"/>
            <a:ext cx="413375"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1" i="0" u="none" strike="noStrike" cap="none">
                <a:solidFill>
                  <a:srgbClr val="BFBFBF"/>
                </a:solidFill>
                <a:latin typeface="Century Gothic"/>
                <a:ea typeface="Century Gothic"/>
                <a:cs typeface="Century Gothic"/>
                <a:sym typeface="Century Gothic"/>
              </a:defRPr>
            </a:lvl1pPr>
            <a:lvl2pPr marL="0" marR="0" lvl="1" indent="0" algn="r" rtl="0">
              <a:spcBef>
                <a:spcPts val="0"/>
              </a:spcBef>
              <a:buNone/>
              <a:defRPr sz="700" b="1" i="0" u="none" strike="noStrike" cap="none">
                <a:solidFill>
                  <a:srgbClr val="BFBFBF"/>
                </a:solidFill>
                <a:latin typeface="Century Gothic"/>
                <a:ea typeface="Century Gothic"/>
                <a:cs typeface="Century Gothic"/>
                <a:sym typeface="Century Gothic"/>
              </a:defRPr>
            </a:lvl2pPr>
            <a:lvl3pPr marL="0" marR="0" lvl="2" indent="0" algn="r" rtl="0">
              <a:spcBef>
                <a:spcPts val="0"/>
              </a:spcBef>
              <a:buNone/>
              <a:defRPr sz="700" b="1" i="0" u="none" strike="noStrike" cap="none">
                <a:solidFill>
                  <a:srgbClr val="BFBFBF"/>
                </a:solidFill>
                <a:latin typeface="Century Gothic"/>
                <a:ea typeface="Century Gothic"/>
                <a:cs typeface="Century Gothic"/>
                <a:sym typeface="Century Gothic"/>
              </a:defRPr>
            </a:lvl3pPr>
            <a:lvl4pPr marL="0" marR="0" lvl="3" indent="0" algn="r" rtl="0">
              <a:spcBef>
                <a:spcPts val="0"/>
              </a:spcBef>
              <a:buNone/>
              <a:defRPr sz="700" b="1" i="0" u="none" strike="noStrike" cap="none">
                <a:solidFill>
                  <a:srgbClr val="BFBFBF"/>
                </a:solidFill>
                <a:latin typeface="Century Gothic"/>
                <a:ea typeface="Century Gothic"/>
                <a:cs typeface="Century Gothic"/>
                <a:sym typeface="Century Gothic"/>
              </a:defRPr>
            </a:lvl4pPr>
            <a:lvl5pPr marL="0" marR="0" lvl="4" indent="0" algn="r" rtl="0">
              <a:spcBef>
                <a:spcPts val="0"/>
              </a:spcBef>
              <a:buNone/>
              <a:defRPr sz="700" b="1" i="0" u="none" strike="noStrike" cap="none">
                <a:solidFill>
                  <a:srgbClr val="BFBFBF"/>
                </a:solidFill>
                <a:latin typeface="Century Gothic"/>
                <a:ea typeface="Century Gothic"/>
                <a:cs typeface="Century Gothic"/>
                <a:sym typeface="Century Gothic"/>
              </a:defRPr>
            </a:lvl5pPr>
            <a:lvl6pPr marL="0" marR="0" lvl="5" indent="0" algn="r" rtl="0">
              <a:spcBef>
                <a:spcPts val="0"/>
              </a:spcBef>
              <a:buNone/>
              <a:defRPr sz="700" b="1" i="0" u="none" strike="noStrike" cap="none">
                <a:solidFill>
                  <a:srgbClr val="BFBFBF"/>
                </a:solidFill>
                <a:latin typeface="Century Gothic"/>
                <a:ea typeface="Century Gothic"/>
                <a:cs typeface="Century Gothic"/>
                <a:sym typeface="Century Gothic"/>
              </a:defRPr>
            </a:lvl6pPr>
            <a:lvl7pPr marL="0" marR="0" lvl="6" indent="0" algn="r" rtl="0">
              <a:spcBef>
                <a:spcPts val="0"/>
              </a:spcBef>
              <a:buNone/>
              <a:defRPr sz="700" b="1" i="0" u="none" strike="noStrike" cap="none">
                <a:solidFill>
                  <a:srgbClr val="BFBFBF"/>
                </a:solidFill>
                <a:latin typeface="Century Gothic"/>
                <a:ea typeface="Century Gothic"/>
                <a:cs typeface="Century Gothic"/>
                <a:sym typeface="Century Gothic"/>
              </a:defRPr>
            </a:lvl7pPr>
            <a:lvl8pPr marL="0" marR="0" lvl="7" indent="0" algn="r" rtl="0">
              <a:spcBef>
                <a:spcPts val="0"/>
              </a:spcBef>
              <a:buNone/>
              <a:defRPr sz="700" b="1" i="0" u="none" strike="noStrike" cap="none">
                <a:solidFill>
                  <a:srgbClr val="BFBFBF"/>
                </a:solidFill>
                <a:latin typeface="Century Gothic"/>
                <a:ea typeface="Century Gothic"/>
                <a:cs typeface="Century Gothic"/>
                <a:sym typeface="Century Gothic"/>
              </a:defRPr>
            </a:lvl8pPr>
            <a:lvl9pPr marL="0" marR="0" lvl="8" indent="0" algn="r" rtl="0">
              <a:spcBef>
                <a:spcPts val="0"/>
              </a:spcBef>
              <a:buNone/>
              <a:defRPr sz="7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hyperlink" Target="https://www.mospi.gov.in/national-sample-survey-nss" TargetMode="External"/><Relationship Id="rId3" Type="http://schemas.openxmlformats.org/officeDocument/2006/relationships/hyperlink" Target="https://dashboard.udiseplus.gov.in/#/reportDashboard/sReport" TargetMode="External"/><Relationship Id="rId7" Type="http://schemas.openxmlformats.org/officeDocument/2006/relationships/hyperlink" Target="https://www.ceicdata.com/en/india/memo-items-sex-ratio-at-birth/sex-ratio-at-birth-female-per-1000-male-bihar-urban" TargetMode="External"/><Relationship Id="rId2" Type="http://schemas.openxmlformats.org/officeDocument/2006/relationships/hyperlink" Target="https://www.rbi.org.in/Scripts/AnnualPublications.aspx?head=Handbook%20of%20Statistics%20on%20Indian%20States" TargetMode="External"/><Relationship Id="rId1" Type="http://schemas.openxmlformats.org/officeDocument/2006/relationships/slideLayout" Target="../slideLayouts/slideLayout14.xml"/><Relationship Id="rId6" Type="http://schemas.openxmlformats.org/officeDocument/2006/relationships/hyperlink" Target="https://ncrb.gov.in/en/crime-india" TargetMode="External"/><Relationship Id="rId5" Type="http://schemas.openxmlformats.org/officeDocument/2006/relationships/hyperlink" Target="https://www.census2011.co.in/sexratio.php" TargetMode="External"/><Relationship Id="rId4" Type="http://schemas.openxmlformats.org/officeDocument/2006/relationships/hyperlink" Target="https://unemploymentinindia.cmie.com/kommon/bin/sr.php?kall=wstatmore" TargetMode="External"/><Relationship Id="rId9" Type="http://schemas.openxmlformats.org/officeDocument/2006/relationships/hyperlink" Target="https://www.cmie.com/kommon/bin/sr.php?kall=warticle&amp;dt=20190624172614&amp;msec=77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drive.google.com/drive/folders/1oAUfJlXU9UuvcEI3rwYZjd79E6jFubYH?usp=sharing"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hyperlink" Target="https://drive.google.com/drive/folders/1hCy4IYCvQz74hc4OKwixmo7KyK9Lihh4?usp=sharing" TargetMode="External"/><Relationship Id="rId4" Type="http://schemas.openxmlformats.org/officeDocument/2006/relationships/hyperlink" Target="https://drive.google.com/drive/folders/1MeTbzeKJs-WkytmIdj9W9DTAMiWk6HtP?usp=sharin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pic>
        <p:nvPicPr>
          <p:cNvPr id="173" name="Google Shape;173;p31"/>
          <p:cNvPicPr preferRelativeResize="0"/>
          <p:nvPr/>
        </p:nvPicPr>
        <p:blipFill rotWithShape="1">
          <a:blip r:embed="rId4">
            <a:alphaModFix/>
          </a:blip>
          <a:srcRect b="25000"/>
          <a:stretch/>
        </p:blipFill>
        <p:spPr>
          <a:xfrm>
            <a:off x="15" y="0"/>
            <a:ext cx="9143985" cy="5143492"/>
          </a:xfrm>
          <a:prstGeom prst="rect">
            <a:avLst/>
          </a:prstGeom>
          <a:noFill/>
          <a:ln>
            <a:noFill/>
          </a:ln>
        </p:spPr>
      </p:pic>
      <p:sp>
        <p:nvSpPr>
          <p:cNvPr id="174" name="Google Shape;174;p31"/>
          <p:cNvSpPr/>
          <p:nvPr/>
        </p:nvSpPr>
        <p:spPr>
          <a:xfrm>
            <a:off x="1197667" y="1384884"/>
            <a:ext cx="6748668" cy="2373732"/>
          </a:xfrm>
          <a:prstGeom prst="roundRect">
            <a:avLst>
              <a:gd name="adj" fmla="val 4629"/>
            </a:avLst>
          </a:prstGeom>
          <a:blipFill rotWithShape="1">
            <a:blip r:embed="rId3">
              <a:alphaModFix/>
            </a:blip>
            <a:stretch>
              <a:fillRect/>
            </a:stretch>
          </a:blipFill>
          <a:ln w="44450" cap="flat" cmpd="sng">
            <a:solidFill>
              <a:schemeClr val="dk2">
                <a:alpha val="64705"/>
              </a:schemeClr>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75" name="Google Shape;175;p31"/>
          <p:cNvSpPr txBox="1">
            <a:spLocks noGrp="1"/>
          </p:cNvSpPr>
          <p:nvPr>
            <p:ph type="ctrTitle"/>
          </p:nvPr>
        </p:nvSpPr>
        <p:spPr>
          <a:xfrm>
            <a:off x="1313259" y="1529766"/>
            <a:ext cx="6507166" cy="1241426"/>
          </a:xfrm>
          <a:prstGeom prst="rect">
            <a:avLst/>
          </a:prstGeom>
          <a:noFill/>
          <a:ln>
            <a:noFill/>
          </a:ln>
        </p:spPr>
        <p:txBody>
          <a:bodyPr spcFirstLastPara="1" wrap="square" lIns="68575" tIns="34275" rIns="68575" bIns="34275" anchor="b" anchorCtr="0">
            <a:normAutofit/>
          </a:bodyPr>
          <a:lstStyle/>
          <a:p>
            <a:pPr marL="0" lvl="0" indent="0" algn="ctr" rtl="0">
              <a:spcBef>
                <a:spcPts val="0"/>
              </a:spcBef>
              <a:spcAft>
                <a:spcPts val="0"/>
              </a:spcAft>
              <a:buClr>
                <a:schemeClr val="lt1"/>
              </a:buClr>
              <a:buSzPts val="3600"/>
              <a:buFont typeface="Century Gothic"/>
              <a:buNone/>
            </a:pPr>
            <a:r>
              <a:rPr lang="en" b="1"/>
              <a:t>SYNOPSIS PRESENTATION</a:t>
            </a:r>
            <a:br>
              <a:rPr lang="en" b="1"/>
            </a:br>
            <a:r>
              <a:rPr lang="en" b="1"/>
              <a:t>(ECO342A)</a:t>
            </a:r>
            <a:endParaRPr/>
          </a:p>
        </p:txBody>
      </p:sp>
      <p:sp>
        <p:nvSpPr>
          <p:cNvPr id="176" name="Google Shape;176;p31"/>
          <p:cNvSpPr txBox="1">
            <a:spLocks noGrp="1"/>
          </p:cNvSpPr>
          <p:nvPr>
            <p:ph type="subTitle" idx="1"/>
          </p:nvPr>
        </p:nvSpPr>
        <p:spPr>
          <a:xfrm>
            <a:off x="3866524" y="3061607"/>
            <a:ext cx="3953903" cy="59669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SzPts val="1100"/>
              <a:buNone/>
            </a:pPr>
            <a:r>
              <a:rPr lang="en" sz="1100"/>
              <a:t>SUBMITTED BY - DEBASHREE PRIYA SAHOO(200307)</a:t>
            </a:r>
            <a:endParaRPr/>
          </a:p>
          <a:p>
            <a:pPr marL="0" lvl="0" indent="0" algn="l" rtl="0">
              <a:spcBef>
                <a:spcPts val="700"/>
              </a:spcBef>
              <a:spcAft>
                <a:spcPts val="0"/>
              </a:spcAft>
              <a:buSzPts val="1100"/>
              <a:buNone/>
            </a:pPr>
            <a:r>
              <a:rPr lang="en" sz="1100"/>
              <a:t>SUBMITTED TO - PROF. SOMESH KUMAR MATHUR</a:t>
            </a:r>
            <a:endParaRPr/>
          </a:p>
          <a:p>
            <a:pPr marL="0" lvl="0" indent="0" algn="l" rtl="0">
              <a:spcBef>
                <a:spcPts val="700"/>
              </a:spcBef>
              <a:spcAft>
                <a:spcPts val="0"/>
              </a:spcAft>
              <a:buSzPts val="1100"/>
              <a:buNone/>
            </a:pPr>
            <a:endParaRPr sz="1100"/>
          </a:p>
        </p:txBody>
      </p:sp>
      <p:pic>
        <p:nvPicPr>
          <p:cNvPr id="177" name="Google Shape;177;p31"/>
          <p:cNvPicPr preferRelativeResize="0"/>
          <p:nvPr/>
        </p:nvPicPr>
        <p:blipFill rotWithShape="1">
          <a:blip r:embed="rId5">
            <a:alphaModFix/>
          </a:blip>
          <a:srcRect/>
          <a:stretch/>
        </p:blipFill>
        <p:spPr>
          <a:xfrm>
            <a:off x="7820426" y="99605"/>
            <a:ext cx="1212388" cy="1185683"/>
          </a:xfrm>
          <a:prstGeom prst="rect">
            <a:avLst/>
          </a:prstGeom>
          <a:noFill/>
          <a:ln>
            <a:noFill/>
          </a:ln>
        </p:spPr>
      </p:pic>
      <p:sp>
        <p:nvSpPr>
          <p:cNvPr id="178" name="Google Shape;178;p31"/>
          <p:cNvSpPr txBox="1"/>
          <p:nvPr/>
        </p:nvSpPr>
        <p:spPr>
          <a:xfrm>
            <a:off x="3394010" y="2765081"/>
            <a:ext cx="4191778" cy="19620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0" i="0" u="none" strike="noStrike" cap="none">
                <a:solidFill>
                  <a:schemeClr val="lt1"/>
                </a:solidFill>
                <a:latin typeface="Century Gothic"/>
                <a:ea typeface="Century Gothic"/>
                <a:cs typeface="Century Gothic"/>
                <a:sym typeface="Century Gothic"/>
              </a:rPr>
              <a:t>INDIAN INSTITUTE OF TECHNOLOGY KANPUR</a:t>
            </a:r>
            <a:endParaRPr sz="1100"/>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p:nvPr/>
        </p:nvSpPr>
        <p:spPr>
          <a:xfrm>
            <a:off x="209938" y="216937"/>
            <a:ext cx="3757904"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1">
                <a:solidFill>
                  <a:srgbClr val="E2A983"/>
                </a:solidFill>
                <a:latin typeface="Century Gothic"/>
                <a:ea typeface="Century Gothic"/>
                <a:cs typeface="Century Gothic"/>
                <a:sym typeface="Century Gothic"/>
              </a:rPr>
              <a:t>ABOUT THE MODEL</a:t>
            </a:r>
            <a:endParaRPr sz="1100"/>
          </a:p>
        </p:txBody>
      </p:sp>
      <p:sp>
        <p:nvSpPr>
          <p:cNvPr id="231" name="Google Shape;231;p40"/>
          <p:cNvSpPr txBox="1"/>
          <p:nvPr/>
        </p:nvSpPr>
        <p:spPr>
          <a:xfrm>
            <a:off x="184276" y="840066"/>
            <a:ext cx="8775300" cy="43791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The equation being used is investigating the marginal effect of income inequality on crime rate while taking institutional quality as an interactive term.</a:t>
            </a:r>
            <a:endParaRPr sz="1100"/>
          </a:p>
          <a:p>
            <a:pPr marL="215900" marR="0" lvl="0" indent="-127000" algn="l" rtl="0">
              <a:spcBef>
                <a:spcPts val="0"/>
              </a:spcBef>
              <a:spcAft>
                <a:spcPts val="0"/>
              </a:spcAft>
              <a:buClr>
                <a:schemeClr val="lt1"/>
              </a:buClr>
              <a:buSzPts val="1400"/>
              <a:buFont typeface="Arial"/>
              <a:buNone/>
            </a:pPr>
            <a:endParaRPr sz="1400" b="0" i="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This is being done using a panel data regression framework, which allows for controlling for individual-level characteristics that may be correlated with both crime and income inequality.</a:t>
            </a:r>
            <a:endParaRPr sz="1100"/>
          </a:p>
          <a:p>
            <a:pPr marL="215900" marR="0" lvl="0" indent="-127000" algn="l" rtl="0">
              <a:spcBef>
                <a:spcPts val="0"/>
              </a:spcBef>
              <a:spcAft>
                <a:spcPts val="0"/>
              </a:spcAft>
              <a:buClr>
                <a:schemeClr val="lt1"/>
              </a:buClr>
              <a:buSzPts val="1400"/>
              <a:buFont typeface="Arial"/>
              <a:buNone/>
            </a:pPr>
            <a:endParaRPr sz="1400" b="0" i="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The model includes several control variables, such as lagged dependent variable, real GDP per capita, unemployment rate, urbanization, inflation, and tertiary education.</a:t>
            </a:r>
            <a:endParaRPr sz="1100"/>
          </a:p>
          <a:p>
            <a:pPr marL="215900" marR="0" lvl="0" indent="-127000" algn="l" rtl="0">
              <a:spcBef>
                <a:spcPts val="0"/>
              </a:spcBef>
              <a:spcAft>
                <a:spcPts val="0"/>
              </a:spcAft>
              <a:buClr>
                <a:schemeClr val="lt1"/>
              </a:buClr>
              <a:buSzPts val="1400"/>
              <a:buFont typeface="Arial"/>
              <a:buNone/>
            </a:pPr>
            <a:endParaRPr sz="1400" b="0" i="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The interaction term between institutions and crime rate is also included as a control variable, and a new interaction term between institutions and income inequality is added to investigate the marginal effect of income inequality on crime rate.</a:t>
            </a:r>
            <a:endParaRPr sz="1100"/>
          </a:p>
          <a:p>
            <a:pPr marL="215900" marR="0" lvl="0" indent="-127000" algn="l" rtl="0">
              <a:spcBef>
                <a:spcPts val="0"/>
              </a:spcBef>
              <a:spcAft>
                <a:spcPts val="0"/>
              </a:spcAft>
              <a:buClr>
                <a:schemeClr val="lt1"/>
              </a:buClr>
              <a:buSzPts val="1400"/>
              <a:buFont typeface="Arial"/>
              <a:buNone/>
            </a:pPr>
            <a:endParaRPr sz="1400" b="0" i="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The significance of the signs of the slope parameters is discussed, with some expected to be positive (such as income inequality and unemployment) and some expected to be negative (such as institutional quality and average income).</a:t>
            </a:r>
            <a:endParaRPr sz="1100"/>
          </a:p>
          <a:p>
            <a:pPr marL="215900" marR="0" lvl="0" indent="-127000" algn="l" rtl="0">
              <a:spcBef>
                <a:spcPts val="0"/>
              </a:spcBef>
              <a:spcAft>
                <a:spcPts val="0"/>
              </a:spcAft>
              <a:buClr>
                <a:schemeClr val="lt1"/>
              </a:buClr>
              <a:buSzPts val="1400"/>
              <a:buFont typeface="Arial"/>
              <a:buNone/>
            </a:pPr>
            <a:endParaRPr sz="1400" b="0" i="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Finally, a reduced-form panel VAR model is used to estimate the causal effects of income inequality on crime rate, using the GMM estimator suggested by Arellano and Bover (1995).</a:t>
            </a:r>
            <a:endParaRPr sz="1100"/>
          </a:p>
          <a:p>
            <a:pPr marL="215900" marR="0" lvl="0" indent="-127000" algn="l" rtl="0">
              <a:spcBef>
                <a:spcPts val="0"/>
              </a:spcBef>
              <a:spcAft>
                <a:spcPts val="0"/>
              </a:spcAft>
              <a:buClr>
                <a:schemeClr val="lt1"/>
              </a:buClr>
              <a:buSzPts val="1400"/>
              <a:buFont typeface="Arial"/>
              <a:buNone/>
            </a:pPr>
            <a:endParaRPr sz="14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p:nvPr/>
        </p:nvSpPr>
        <p:spPr>
          <a:xfrm>
            <a:off x="118528" y="89078"/>
            <a:ext cx="8691903" cy="173124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a:solidFill>
                  <a:schemeClr val="lt1"/>
                </a:solidFill>
                <a:latin typeface="Arial"/>
                <a:ea typeface="Arial"/>
                <a:cs typeface="Arial"/>
                <a:sym typeface="Arial"/>
              </a:rPr>
              <a:t>𝐶𝑀𝑅𝑖𝑡 = 𝛼0 + 𝛽1𝐶𝑀𝑅𝑖𝑡−1 + 𝛽2𝐼𝐸𝑖𝑡 + 𝛽3𝐼𝑁𝑆𝑇𝑖𝑡 + 𝛽4𝑅𝐺𝐷𝑃𝐶𝑖𝑡 + 𝛽5𝑈𝑒𝑚𝑖𝑡 + 𝛽6𝑈𝑏𝑖𝑡 + 𝛽7𝐼𝑁𝐹𝑖𝑡 + 𝛽8𝐸𝑑𝑢𝑖𝑡 + 𝜇𝑖+ 𝜀𝑖t</a:t>
            </a:r>
            <a:endParaRPr sz="14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sz="14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400" b="1" i="0" u="none" strike="noStrike">
                <a:solidFill>
                  <a:schemeClr val="lt1"/>
                </a:solidFill>
                <a:latin typeface="Arial"/>
                <a:ea typeface="Arial"/>
                <a:cs typeface="Arial"/>
                <a:sym typeface="Arial"/>
              </a:rPr>
              <a:t>Interactive equation-</a:t>
            </a:r>
            <a:r>
              <a:rPr lang="en" sz="1400" b="0" i="0" u="none" strike="noStrike">
                <a:solidFill>
                  <a:schemeClr val="lt1"/>
                </a:solidFill>
                <a:latin typeface="Arial"/>
                <a:ea typeface="Arial"/>
                <a:cs typeface="Arial"/>
                <a:sym typeface="Arial"/>
              </a:rPr>
              <a:t> 𝐶𝑀𝑅𝑖𝑡 = 𝛼0 + 𝛽1𝐶𝑀𝑅𝑖𝑡−1 + 𝛽2𝐼𝐸𝑖𝑡 + 𝛽3𝐼𝑁𝑆𝑇𝑖𝑡 + 𝛽4 (𝐼𝐸𝑖𝑡 × 𝐼𝑁𝑆𝑇𝑖𝑡) + 𝛽5𝑅𝐺𝐷𝑃𝐶𝑖𝑡 + 𝛽6𝑈𝑒𝑚𝑖𝑡 + 𝛽7𝑈𝑏𝑖𝑡 + 𝛽8𝐼𝑁𝐹𝑖𝑡 + 𝛽9𝐸𝑑𝑢𝑖𝑡 + 𝜇𝑖+ 𝜀𝑖t</a:t>
            </a:r>
            <a:endParaRPr sz="14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br>
              <a:rPr lang="en" sz="1400" b="0">
                <a:solidFill>
                  <a:schemeClr val="lt1"/>
                </a:solidFill>
                <a:latin typeface="Century Gothic"/>
                <a:ea typeface="Century Gothic"/>
                <a:cs typeface="Century Gothic"/>
                <a:sym typeface="Century Gothic"/>
              </a:rPr>
            </a:br>
            <a:br>
              <a:rPr lang="en" sz="1400" b="0">
                <a:solidFill>
                  <a:schemeClr val="lt1"/>
                </a:solidFill>
                <a:latin typeface="Century Gothic"/>
                <a:ea typeface="Century Gothic"/>
                <a:cs typeface="Century Gothic"/>
                <a:sym typeface="Century Gothic"/>
              </a:rPr>
            </a:br>
            <a:br>
              <a:rPr lang="en" sz="1400" b="0">
                <a:solidFill>
                  <a:schemeClr val="lt1"/>
                </a:solidFill>
                <a:latin typeface="Century Gothic"/>
                <a:ea typeface="Century Gothic"/>
                <a:cs typeface="Century Gothic"/>
                <a:sym typeface="Century Gothic"/>
              </a:rPr>
            </a:br>
            <a:endParaRPr sz="1400">
              <a:solidFill>
                <a:schemeClr val="lt1"/>
              </a:solidFill>
              <a:latin typeface="Century Gothic"/>
              <a:ea typeface="Century Gothic"/>
              <a:cs typeface="Century Gothic"/>
              <a:sym typeface="Century Gothic"/>
            </a:endParaRPr>
          </a:p>
        </p:txBody>
      </p:sp>
      <p:sp>
        <p:nvSpPr>
          <p:cNvPr id="237" name="Google Shape;237;p41"/>
          <p:cNvSpPr txBox="1"/>
          <p:nvPr/>
        </p:nvSpPr>
        <p:spPr>
          <a:xfrm>
            <a:off x="226657" y="1698378"/>
            <a:ext cx="3916135" cy="281615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𝐼𝐸- income inequality (Gini coefficient)</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𝐶𝑀𝑅𝑖𝑡−1 - lagged dependent variable</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𝐶𝑀𝑅- Crime rate</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RGDPC- real gross domestic product per capita</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Uem- the unemployment rate</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Ub-Urbanization</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Edu- tertiary education</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INF- inflation</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𝜀-error term</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INST- the interaction of institutions with crime rate(control variable)</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𝐼𝐸 × 𝐼𝑁𝑆𝑇- interaction term of an institution with income inequality on crime rate</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 i-country and t-year </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b="0" i="0" u="none" strike="noStrike">
                <a:solidFill>
                  <a:schemeClr val="lt1"/>
                </a:solidFill>
                <a:latin typeface="Arial"/>
                <a:ea typeface="Arial"/>
                <a:cs typeface="Arial"/>
                <a:sym typeface="Arial"/>
              </a:rPr>
              <a:t>𝛽1, 𝛽2, 𝛽3, 𝛽4, 𝛽5, 𝛽6, 𝛽7are the slope parameters to be estimated </a:t>
            </a:r>
            <a:endParaRPr sz="11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sz="1100">
              <a:solidFill>
                <a:schemeClr val="lt1"/>
              </a:solidFill>
              <a:latin typeface="Century Gothic"/>
              <a:ea typeface="Century Gothic"/>
              <a:cs typeface="Century Gothic"/>
              <a:sym typeface="Century Gothic"/>
            </a:endParaRPr>
          </a:p>
        </p:txBody>
      </p:sp>
      <p:sp>
        <p:nvSpPr>
          <p:cNvPr id="238" name="Google Shape;238;p41"/>
          <p:cNvSpPr txBox="1"/>
          <p:nvPr/>
        </p:nvSpPr>
        <p:spPr>
          <a:xfrm>
            <a:off x="4814596" y="1294422"/>
            <a:ext cx="4080248" cy="330090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rgbClr val="FFFF00"/>
                </a:solidFill>
                <a:latin typeface="Century Gothic"/>
                <a:ea typeface="Century Gothic"/>
                <a:cs typeface="Century Gothic"/>
                <a:sym typeface="Century Gothic"/>
              </a:rPr>
              <a:t>Significance of signs</a:t>
            </a:r>
            <a:endParaRPr sz="1100"/>
          </a:p>
          <a:p>
            <a:pPr marL="0" marR="0" lvl="0" indent="0" algn="l" rtl="0">
              <a:spcBef>
                <a:spcPts val="0"/>
              </a:spcBef>
              <a:spcAft>
                <a:spcPts val="0"/>
              </a:spcAft>
              <a:buNone/>
            </a:pPr>
            <a:endParaRPr sz="1100">
              <a:solidFill>
                <a:srgbClr val="FFFF00"/>
              </a:solidFill>
              <a:latin typeface="Century Gothic"/>
              <a:ea typeface="Century Gothic"/>
              <a:cs typeface="Century Gothic"/>
              <a:sym typeface="Century Gothic"/>
            </a:endParaRPr>
          </a:p>
          <a:p>
            <a:pPr marL="0" marR="0" lvl="0" indent="0" algn="l" rtl="0">
              <a:spcBef>
                <a:spcPts val="0"/>
              </a:spcBef>
              <a:spcAft>
                <a:spcPts val="0"/>
              </a:spcAft>
              <a:buNone/>
            </a:pPr>
            <a:r>
              <a:rPr lang="en" sz="1100">
                <a:solidFill>
                  <a:schemeClr val="lt1"/>
                </a:solidFill>
                <a:latin typeface="Century Gothic"/>
                <a:ea typeface="Century Gothic"/>
                <a:cs typeface="Century Gothic"/>
                <a:sym typeface="Century Gothic"/>
              </a:rPr>
              <a:t>β2- expected to be +ve signifies higher income inequality, higher violent crime</a:t>
            </a:r>
            <a:endParaRPr sz="1100"/>
          </a:p>
          <a:p>
            <a:pPr marL="0" marR="0" lvl="0" indent="0" algn="l" rtl="0">
              <a:spcBef>
                <a:spcPts val="0"/>
              </a:spcBef>
              <a:spcAft>
                <a:spcPts val="0"/>
              </a:spcAft>
              <a:buNone/>
            </a:pPr>
            <a:r>
              <a:rPr lang="en" sz="1100">
                <a:solidFill>
                  <a:schemeClr val="lt1"/>
                </a:solidFill>
                <a:latin typeface="Century Gothic"/>
                <a:ea typeface="Century Gothic"/>
                <a:cs typeface="Century Gothic"/>
                <a:sym typeface="Century Gothic"/>
              </a:rPr>
              <a:t> β3-expected to be -ve- better the institutional quality better the crime rate</a:t>
            </a:r>
            <a:endParaRPr sz="1100"/>
          </a:p>
          <a:p>
            <a:pPr marL="0" marR="0" lvl="0" indent="0" algn="l" rtl="0">
              <a:spcBef>
                <a:spcPts val="0"/>
              </a:spcBef>
              <a:spcAft>
                <a:spcPts val="0"/>
              </a:spcAft>
              <a:buNone/>
            </a:pPr>
            <a:r>
              <a:rPr lang="en" sz="1100">
                <a:solidFill>
                  <a:schemeClr val="lt1"/>
                </a:solidFill>
                <a:latin typeface="Century Gothic"/>
                <a:ea typeface="Century Gothic"/>
                <a:cs typeface="Century Gothic"/>
                <a:sym typeface="Century Gothic"/>
              </a:rPr>
              <a:t>𝛽4- can be both +ve/-ve(buffer)</a:t>
            </a:r>
            <a:endParaRPr sz="1100"/>
          </a:p>
          <a:p>
            <a:pPr marL="0" marR="0" lvl="0" indent="0" algn="l" rtl="0">
              <a:spcBef>
                <a:spcPts val="0"/>
              </a:spcBef>
              <a:spcAft>
                <a:spcPts val="0"/>
              </a:spcAft>
              <a:buNone/>
            </a:pPr>
            <a:r>
              <a:rPr lang="en" sz="1100">
                <a:solidFill>
                  <a:schemeClr val="lt1"/>
                </a:solidFill>
                <a:latin typeface="Century Gothic"/>
                <a:ea typeface="Century Gothic"/>
                <a:cs typeface="Century Gothic"/>
                <a:sym typeface="Century Gothic"/>
              </a:rPr>
              <a:t>β5- expected to be -ve- avg income increases crime rate decreases</a:t>
            </a:r>
            <a:endParaRPr sz="1100"/>
          </a:p>
          <a:p>
            <a:pPr marL="0" marR="0" lvl="0" indent="0" algn="l" rtl="0">
              <a:spcBef>
                <a:spcPts val="0"/>
              </a:spcBef>
              <a:spcAft>
                <a:spcPts val="0"/>
              </a:spcAft>
              <a:buNone/>
            </a:pPr>
            <a:r>
              <a:rPr lang="en" sz="1100">
                <a:solidFill>
                  <a:schemeClr val="lt1"/>
                </a:solidFill>
                <a:latin typeface="Century Gothic"/>
                <a:ea typeface="Century Gothic"/>
                <a:cs typeface="Century Gothic"/>
                <a:sym typeface="Century Gothic"/>
              </a:rPr>
              <a:t>β6, β7, and β8- expected to be of +ve sign- increase in unemployment, inflation rate and inflation increases the crime rate</a:t>
            </a:r>
            <a:endParaRPr sz="1100"/>
          </a:p>
          <a:p>
            <a:pPr marL="0" marR="0" lvl="0" indent="0" algn="l" rtl="0">
              <a:spcBef>
                <a:spcPts val="0"/>
              </a:spcBef>
              <a:spcAft>
                <a:spcPts val="0"/>
              </a:spcAft>
              <a:buNone/>
            </a:pPr>
            <a:r>
              <a:rPr lang="en" sz="1100">
                <a:solidFill>
                  <a:schemeClr val="lt1"/>
                </a:solidFill>
                <a:latin typeface="Century Gothic"/>
                <a:ea typeface="Century Gothic"/>
                <a:cs typeface="Century Gothic"/>
                <a:sym typeface="Century Gothic"/>
              </a:rPr>
              <a:t>𝛽9- expected to be +ve- higher level of education lower the crime rate</a:t>
            </a:r>
            <a:endParaRPr sz="1100"/>
          </a:p>
          <a:p>
            <a:pPr marL="0" marR="0" lvl="0" indent="0" algn="l" rtl="0">
              <a:spcBef>
                <a:spcPts val="0"/>
              </a:spcBef>
              <a:spcAft>
                <a:spcPts val="0"/>
              </a:spcAft>
              <a:buNone/>
            </a:pPr>
            <a:endParaRPr sz="11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a:solidFill>
                  <a:schemeClr val="lt1"/>
                </a:solidFill>
                <a:latin typeface="Century Gothic"/>
                <a:ea typeface="Century Gothic"/>
                <a:cs typeface="Century Gothic"/>
                <a:sym typeface="Century Gothic"/>
              </a:rPr>
              <a:t>And   </a:t>
            </a:r>
            <a:endParaRPr sz="1100"/>
          </a:p>
          <a:p>
            <a:pPr marL="0" marR="0" lvl="0" indent="0" algn="l" rtl="0">
              <a:spcBef>
                <a:spcPts val="0"/>
              </a:spcBef>
              <a:spcAft>
                <a:spcPts val="0"/>
              </a:spcAft>
              <a:buNone/>
            </a:pPr>
            <a:endParaRPr sz="11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100">
                <a:solidFill>
                  <a:schemeClr val="lt1"/>
                </a:solidFill>
                <a:latin typeface="Century Gothic"/>
                <a:ea typeface="Century Gothic"/>
                <a:cs typeface="Century Gothic"/>
                <a:sym typeface="Century Gothic"/>
              </a:rPr>
              <a:t>A reduced-form panel VAR model</a:t>
            </a:r>
            <a:endParaRPr sz="1100"/>
          </a:p>
          <a:p>
            <a:pPr marL="0" marR="0" lvl="0" indent="0" algn="l" rtl="0">
              <a:spcBef>
                <a:spcPts val="0"/>
              </a:spcBef>
              <a:spcAft>
                <a:spcPts val="0"/>
              </a:spcAft>
              <a:buNone/>
            </a:pPr>
            <a:r>
              <a:rPr lang="en" sz="1100">
                <a:solidFill>
                  <a:schemeClr val="lt1"/>
                </a:solidFill>
                <a:latin typeface="Century Gothic"/>
                <a:ea typeface="Century Gothic"/>
                <a:cs typeface="Century Gothic"/>
                <a:sym typeface="Century Gothic"/>
              </a:rPr>
              <a:t>implemented using the GMM estimator suggested by Arellano and Bover (1995)</a:t>
            </a:r>
            <a:endParaRPr sz="1100"/>
          </a:p>
        </p:txBody>
      </p:sp>
      <p:pic>
        <p:nvPicPr>
          <p:cNvPr id="239" name="Google Shape;239;p41"/>
          <p:cNvPicPr preferRelativeResize="0"/>
          <p:nvPr/>
        </p:nvPicPr>
        <p:blipFill rotWithShape="1">
          <a:blip r:embed="rId3">
            <a:alphaModFix/>
          </a:blip>
          <a:srcRect/>
          <a:stretch/>
        </p:blipFill>
        <p:spPr>
          <a:xfrm>
            <a:off x="5278623" y="3649366"/>
            <a:ext cx="1245978" cy="2800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p:nvPr/>
        </p:nvSpPr>
        <p:spPr>
          <a:xfrm>
            <a:off x="447871" y="425008"/>
            <a:ext cx="7235890" cy="418265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i="0" dirty="0">
                <a:solidFill>
                  <a:srgbClr val="E2A983"/>
                </a:solidFill>
                <a:latin typeface="Arial"/>
                <a:ea typeface="Arial"/>
                <a:cs typeface="Arial"/>
                <a:sym typeface="Arial"/>
              </a:rPr>
              <a:t>BASE MODEL</a:t>
            </a:r>
            <a:endParaRPr sz="1100" dirty="0"/>
          </a:p>
          <a:p>
            <a:pPr marL="0" marR="0">
              <a:lnSpc>
                <a:spcPct val="115000"/>
              </a:lnSpc>
              <a:spcBef>
                <a:spcPts val="0"/>
              </a:spcBef>
              <a:spcAft>
                <a:spcPts val="0"/>
              </a:spcAft>
            </a:pPr>
            <a:br>
              <a:rPr lang="en" sz="1400" b="0" dirty="0">
                <a:solidFill>
                  <a:schemeClr val="lt1"/>
                </a:solidFill>
                <a:latin typeface="Century Gothic"/>
                <a:ea typeface="Century Gothic"/>
                <a:cs typeface="Century Gothic"/>
                <a:sym typeface="Century Gothic"/>
              </a:rPr>
            </a:b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𝐶𝑀𝑅𝑖𝑡</a:t>
            </a:r>
            <a:r>
              <a:rPr lang="en-IN" sz="1200" b="1" dirty="0">
                <a:solidFill>
                  <a:schemeClr val="bg1"/>
                </a:solidFill>
                <a:effectLst/>
                <a:latin typeface="Times New Roman" panose="02020603050405020304" pitchFamily="18" charset="0"/>
                <a:ea typeface="Arial" panose="020B0604020202020204" pitchFamily="34" charset="0"/>
              </a:rPr>
              <a:t> =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𝛼</a:t>
            </a:r>
            <a:r>
              <a:rPr lang="en-IN" sz="1200" b="1" dirty="0">
                <a:solidFill>
                  <a:schemeClr val="bg1"/>
                </a:solidFill>
                <a:effectLst/>
                <a:latin typeface="Times New Roman" panose="02020603050405020304" pitchFamily="18" charset="0"/>
                <a:ea typeface="Arial" panose="020B0604020202020204" pitchFamily="34" charset="0"/>
              </a:rPr>
              <a:t>0 +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𝛽</a:t>
            </a:r>
            <a:r>
              <a:rPr lang="en-IN" sz="1200" b="1" dirty="0">
                <a:solidFill>
                  <a:schemeClr val="bg1"/>
                </a:solidFill>
                <a:effectLst/>
                <a:latin typeface="Arial" panose="020B0604020202020204" pitchFamily="34" charset="0"/>
                <a:ea typeface="Arial" panose="020B0604020202020204" pitchFamily="34" charset="0"/>
              </a:rPr>
              <a:t>1</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𝐶𝑀𝑅𝑖𝑡</a:t>
            </a:r>
            <a:r>
              <a:rPr lang="en-IN" sz="1200" b="1" dirty="0">
                <a:solidFill>
                  <a:schemeClr val="bg1"/>
                </a:solidFill>
                <a:effectLst/>
                <a:latin typeface="Arial" panose="020B0604020202020204" pitchFamily="34" charset="0"/>
                <a:ea typeface="Arial" panose="020B0604020202020204" pitchFamily="34" charset="0"/>
              </a:rPr>
              <a:t>−1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𝛽</a:t>
            </a:r>
            <a:r>
              <a:rPr lang="en-IN" sz="1200" b="1" dirty="0">
                <a:solidFill>
                  <a:schemeClr val="bg1"/>
                </a:solidFill>
                <a:effectLst/>
                <a:latin typeface="Times New Roman" panose="02020603050405020304" pitchFamily="18" charset="0"/>
                <a:ea typeface="Arial" panose="020B0604020202020204" pitchFamily="34" charset="0"/>
              </a:rPr>
              <a:t>2</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𝐸𝑖𝑡</a:t>
            </a:r>
            <a:r>
              <a:rPr lang="en-IN" sz="1200" b="1" dirty="0">
                <a:solidFill>
                  <a:schemeClr val="bg1"/>
                </a:solidFill>
                <a:effectLst/>
                <a:latin typeface="Times New Roman" panose="02020603050405020304" pitchFamily="18" charset="0"/>
                <a:ea typeface="Arial" panose="020B0604020202020204" pitchFamily="34" charset="0"/>
              </a:rPr>
              <a:t> +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𝛽</a:t>
            </a:r>
            <a:r>
              <a:rPr lang="en-IN" sz="1200" b="1" dirty="0">
                <a:solidFill>
                  <a:schemeClr val="bg1"/>
                </a:solidFill>
                <a:effectLst/>
                <a:latin typeface="Times New Roman" panose="02020603050405020304" pitchFamily="18" charset="0"/>
                <a:ea typeface="Arial" panose="020B0604020202020204" pitchFamily="34" charset="0"/>
              </a:rPr>
              <a:t>3</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𝑃𝑜𝑝𝑢𝑙𝑎𝑡𝑖𝑜𝑛</a:t>
            </a:r>
            <a:r>
              <a:rPr lang="en-IN" sz="1200" b="1" dirty="0">
                <a:solidFill>
                  <a:schemeClr val="bg1"/>
                </a:solidFill>
                <a:effectLst/>
                <a:latin typeface="Times New Roman" panose="02020603050405020304" pitchFamily="18" charset="0"/>
                <a:ea typeface="Arial" panose="020B0604020202020204" pitchFamily="34" charset="0"/>
              </a:rPr>
              <a:t>_</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𝑑𝑒𝑛𝑠𝑖𝑡𝑦</a:t>
            </a:r>
            <a:r>
              <a:rPr lang="en-IN" sz="1200" b="1" dirty="0">
                <a:solidFill>
                  <a:schemeClr val="bg1"/>
                </a:solidFill>
                <a:effectLst/>
                <a:latin typeface="Times New Roman" panose="02020603050405020304" pitchFamily="18" charset="0"/>
                <a:ea typeface="Arial" panose="020B0604020202020204" pitchFamily="34" charset="0"/>
              </a:rPr>
              <a:t>it +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𝛽</a:t>
            </a:r>
            <a:r>
              <a:rPr lang="en-IN" sz="1200" b="1" dirty="0">
                <a:solidFill>
                  <a:schemeClr val="bg1"/>
                </a:solidFill>
                <a:effectLst/>
                <a:latin typeface="Times New Roman" panose="02020603050405020304" pitchFamily="18" charset="0"/>
                <a:ea typeface="Arial" panose="020B0604020202020204" pitchFamily="34" charset="0"/>
              </a:rPr>
              <a:t>4</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𝑈𝑒𝑚𝑖𝑡</a:t>
            </a:r>
            <a:r>
              <a:rPr lang="en-IN" sz="1200" b="1" dirty="0">
                <a:solidFill>
                  <a:schemeClr val="bg1"/>
                </a:solidFill>
                <a:effectLst/>
                <a:latin typeface="Times New Roman" panose="02020603050405020304" pitchFamily="18" charset="0"/>
                <a:ea typeface="Arial" panose="020B0604020202020204" pitchFamily="34" charset="0"/>
              </a:rPr>
              <a:t> +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𝛽</a:t>
            </a:r>
            <a:r>
              <a:rPr lang="en-IN" sz="1200" b="1" dirty="0">
                <a:solidFill>
                  <a:schemeClr val="bg1"/>
                </a:solidFill>
                <a:effectLst/>
                <a:latin typeface="Times New Roman" panose="02020603050405020304" pitchFamily="18" charset="0"/>
                <a:ea typeface="Arial" panose="020B0604020202020204" pitchFamily="34" charset="0"/>
              </a:rPr>
              <a:t>5</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𝐼𝑁𝐹𝑖𝑡</a:t>
            </a:r>
            <a:r>
              <a:rPr lang="en-IN" sz="1200" b="1" dirty="0">
                <a:solidFill>
                  <a:schemeClr val="bg1"/>
                </a:solidFill>
                <a:effectLst/>
                <a:latin typeface="Times New Roman" panose="02020603050405020304" pitchFamily="18" charset="0"/>
                <a:ea typeface="Arial" panose="020B0604020202020204" pitchFamily="34" charset="0"/>
              </a:rPr>
              <a:t> +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𝛽</a:t>
            </a:r>
            <a:r>
              <a:rPr lang="en-IN" sz="1200" b="1" dirty="0">
                <a:solidFill>
                  <a:schemeClr val="bg1"/>
                </a:solidFill>
                <a:effectLst/>
                <a:latin typeface="Times New Roman" panose="02020603050405020304" pitchFamily="18" charset="0"/>
                <a:ea typeface="Arial" panose="020B0604020202020204" pitchFamily="34" charset="0"/>
              </a:rPr>
              <a:t>6</a:t>
            </a:r>
            <a:r>
              <a:rPr lang="en-IN" sz="1200" b="1" dirty="0">
                <a:solidFill>
                  <a:schemeClr val="bg1"/>
                </a:solidFill>
                <a:effectLst/>
                <a:latin typeface="Arial" panose="020B0604020202020204" pitchFamily="34" charset="0"/>
                <a:ea typeface="Arial" panose="020B0604020202020204" pitchFamily="34" charset="0"/>
              </a:rPr>
              <a:t>gr𝑖𝑡</a:t>
            </a:r>
            <a:r>
              <a:rPr lang="en-IN" sz="1200" b="1" dirty="0">
                <a:solidFill>
                  <a:schemeClr val="bg1"/>
                </a:solidFill>
                <a:effectLst/>
                <a:latin typeface="Times New Roman" panose="02020603050405020304" pitchFamily="18" charset="0"/>
                <a:ea typeface="Arial" panose="020B0604020202020204" pitchFamily="34" charset="0"/>
              </a:rPr>
              <a:t> +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𝛽</a:t>
            </a:r>
            <a:r>
              <a:rPr lang="en-IN" sz="1200" b="1" dirty="0">
                <a:solidFill>
                  <a:schemeClr val="bg1"/>
                </a:solidFill>
                <a:effectLst/>
                <a:latin typeface="Times New Roman" panose="02020603050405020304" pitchFamily="18" charset="0"/>
                <a:ea typeface="Arial" panose="020B0604020202020204" pitchFamily="34" charset="0"/>
              </a:rPr>
              <a:t>7edu</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𝑖𝑡</a:t>
            </a:r>
            <a:r>
              <a:rPr lang="en-IN" sz="1200" b="1" dirty="0">
                <a:solidFill>
                  <a:schemeClr val="bg1"/>
                </a:solidFill>
                <a:effectLst/>
                <a:latin typeface="Times New Roman" panose="02020603050405020304" pitchFamily="18" charset="0"/>
                <a:ea typeface="Arial" panose="020B0604020202020204" pitchFamily="34" charset="0"/>
              </a:rPr>
              <a:t>  +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𝛽</a:t>
            </a:r>
            <a:r>
              <a:rPr lang="en-IN" sz="1200" b="1" dirty="0">
                <a:solidFill>
                  <a:schemeClr val="bg1"/>
                </a:solidFill>
                <a:effectLst/>
                <a:latin typeface="Times New Roman" panose="02020603050405020304" pitchFamily="18" charset="0"/>
                <a:ea typeface="Arial" panose="020B0604020202020204" pitchFamily="34" charset="0"/>
              </a:rPr>
              <a:t>8</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𝐺</a:t>
            </a:r>
            <a:r>
              <a:rPr lang="en-IN" sz="1200" b="1" dirty="0">
                <a:solidFill>
                  <a:schemeClr val="bg1"/>
                </a:solidFill>
                <a:effectLst/>
                <a:latin typeface="Times New Roman" panose="02020603050405020304" pitchFamily="18" charset="0"/>
                <a:ea typeface="Arial" panose="020B0604020202020204" pitchFamily="34" charset="0"/>
              </a:rPr>
              <a:t>S</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𝐷𝑃𝐶𝑖𝑡</a:t>
            </a:r>
            <a:r>
              <a:rPr lang="en-IN" sz="1200" b="1" dirty="0">
                <a:solidFill>
                  <a:schemeClr val="bg1"/>
                </a:solidFill>
                <a:effectLst/>
                <a:latin typeface="Times New Roman" panose="02020603050405020304" pitchFamily="18" charset="0"/>
                <a:ea typeface="Arial" panose="020B0604020202020204" pitchFamily="34" charset="0"/>
              </a:rPr>
              <a:t>+ </a:t>
            </a:r>
            <a:r>
              <a:rPr lang="en-IN" sz="1200" b="1"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𝜀𝑖</a:t>
            </a:r>
            <a:r>
              <a:rPr lang="en-IN" sz="1200" b="1" dirty="0">
                <a:solidFill>
                  <a:schemeClr val="bg1"/>
                </a:solidFill>
                <a:effectLst/>
                <a:latin typeface="Times New Roman" panose="02020603050405020304" pitchFamily="18" charset="0"/>
                <a:ea typeface="Arial" panose="020B0604020202020204" pitchFamily="34" charset="0"/>
              </a:rPr>
              <a:t>t </a:t>
            </a:r>
            <a:endParaRPr lang="en-IN" sz="1200" dirty="0">
              <a:solidFill>
                <a:schemeClr val="bg1"/>
              </a:solidFill>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𝐶𝑀𝑅𝑖𝑡- Crime rate in state </a:t>
            </a:r>
            <a:r>
              <a:rPr lang="en-IN" sz="1200" dirty="0" err="1">
                <a:solidFill>
                  <a:schemeClr val="bg1"/>
                </a:solidFill>
                <a:effectLst/>
                <a:latin typeface="Arial" panose="020B0604020202020204" pitchFamily="34" charset="0"/>
                <a:ea typeface="Arial" panose="020B0604020202020204" pitchFamily="34" charset="0"/>
              </a:rPr>
              <a:t>i</a:t>
            </a:r>
            <a:r>
              <a:rPr lang="en-IN" sz="1200" dirty="0">
                <a:solidFill>
                  <a:schemeClr val="bg1"/>
                </a:solidFill>
                <a:effectLst/>
                <a:latin typeface="Arial" panose="020B0604020202020204" pitchFamily="34" charset="0"/>
                <a:ea typeface="Arial" panose="020B0604020202020204" pitchFamily="34" charset="0"/>
              </a:rPr>
              <a:t> at time t</a:t>
            </a:r>
          </a:p>
          <a:p>
            <a:pPr marL="0" marR="0">
              <a:lnSpc>
                <a:spcPct val="115000"/>
              </a:lnSpc>
              <a:spcBef>
                <a:spcPts val="0"/>
              </a:spcBef>
              <a:spcAft>
                <a:spcPts val="0"/>
              </a:spcAft>
            </a:pPr>
            <a:r>
              <a:rPr lang="en-IN" sz="1200" dirty="0">
                <a:solidFill>
                  <a:schemeClr val="bg1"/>
                </a:solidFill>
                <a:effectLst/>
                <a:latin typeface="Cambria Math" panose="02040503050406030204" pitchFamily="18" charset="0"/>
                <a:ea typeface="Arial" panose="020B0604020202020204" pitchFamily="34" charset="0"/>
                <a:cs typeface="Cambria Math" panose="02040503050406030204" pitchFamily="18" charset="0"/>
              </a:rPr>
              <a:t>𝐶𝑀𝑅𝑖𝑡</a:t>
            </a:r>
            <a:r>
              <a:rPr lang="en-IN" sz="1200" dirty="0">
                <a:solidFill>
                  <a:schemeClr val="bg1"/>
                </a:solidFill>
                <a:effectLst/>
                <a:latin typeface="Arial" panose="020B0604020202020204" pitchFamily="34" charset="0"/>
                <a:ea typeface="Arial" panose="020B0604020202020204" pitchFamily="34" charset="0"/>
              </a:rPr>
              <a:t>−1-Crime rate in state </a:t>
            </a:r>
            <a:r>
              <a:rPr lang="en-IN" sz="1200" dirty="0" err="1">
                <a:solidFill>
                  <a:schemeClr val="bg1"/>
                </a:solidFill>
                <a:effectLst/>
                <a:latin typeface="Arial" panose="020B0604020202020204" pitchFamily="34" charset="0"/>
                <a:ea typeface="Arial" panose="020B0604020202020204" pitchFamily="34" charset="0"/>
              </a:rPr>
              <a:t>i</a:t>
            </a:r>
            <a:r>
              <a:rPr lang="en-IN" sz="1200" dirty="0">
                <a:solidFill>
                  <a:schemeClr val="bg1"/>
                </a:solidFill>
                <a:effectLst/>
                <a:latin typeface="Arial" panose="020B0604020202020204" pitchFamily="34" charset="0"/>
                <a:ea typeface="Arial" panose="020B0604020202020204" pitchFamily="34" charset="0"/>
              </a:rPr>
              <a:t> at time t-1 (lagged dependent variable)</a:t>
            </a: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𝐼𝐸𝑖𝑡- Income inequality (SPI Index) in state </a:t>
            </a:r>
            <a:r>
              <a:rPr lang="en-IN" sz="1200" dirty="0" err="1">
                <a:solidFill>
                  <a:schemeClr val="bg1"/>
                </a:solidFill>
                <a:effectLst/>
                <a:latin typeface="Arial" panose="020B0604020202020204" pitchFamily="34" charset="0"/>
                <a:ea typeface="Arial" panose="020B0604020202020204" pitchFamily="34" charset="0"/>
              </a:rPr>
              <a:t>i</a:t>
            </a:r>
            <a:r>
              <a:rPr lang="en-IN" sz="1200" dirty="0">
                <a:solidFill>
                  <a:schemeClr val="bg1"/>
                </a:solidFill>
                <a:effectLst/>
                <a:latin typeface="Arial" panose="020B0604020202020204" pitchFamily="34" charset="0"/>
                <a:ea typeface="Arial" panose="020B0604020202020204" pitchFamily="34" charset="0"/>
              </a:rPr>
              <a:t> at time t</a:t>
            </a: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𝐺S𝐷𝑃𝐶𝑖𝑡- </a:t>
            </a:r>
            <a:r>
              <a:rPr lang="en-US" sz="1200" dirty="0">
                <a:solidFill>
                  <a:schemeClr val="bg1"/>
                </a:solidFill>
                <a:effectLst/>
                <a:latin typeface="Times New Roman" panose="02020603050405020304" pitchFamily="18" charset="0"/>
                <a:ea typeface="Arial" panose="020B0604020202020204" pitchFamily="34" charset="0"/>
              </a:rPr>
              <a:t>Gross State Domestic Product</a:t>
            </a:r>
            <a:r>
              <a:rPr lang="en-IN" sz="1200" dirty="0">
                <a:solidFill>
                  <a:schemeClr val="bg1"/>
                </a:solidFill>
                <a:effectLst/>
                <a:latin typeface="Arial" panose="020B0604020202020204" pitchFamily="34" charset="0"/>
                <a:ea typeface="Arial" panose="020B0604020202020204" pitchFamily="34" charset="0"/>
              </a:rPr>
              <a:t> in state </a:t>
            </a:r>
            <a:r>
              <a:rPr lang="en-IN" sz="1200" dirty="0" err="1">
                <a:solidFill>
                  <a:schemeClr val="bg1"/>
                </a:solidFill>
                <a:effectLst/>
                <a:latin typeface="Arial" panose="020B0604020202020204" pitchFamily="34" charset="0"/>
                <a:ea typeface="Arial" panose="020B0604020202020204" pitchFamily="34" charset="0"/>
              </a:rPr>
              <a:t>i</a:t>
            </a:r>
            <a:r>
              <a:rPr lang="en-IN" sz="1200" dirty="0">
                <a:solidFill>
                  <a:schemeClr val="bg1"/>
                </a:solidFill>
                <a:effectLst/>
                <a:latin typeface="Arial" panose="020B0604020202020204" pitchFamily="34" charset="0"/>
                <a:ea typeface="Arial" panose="020B0604020202020204" pitchFamily="34" charset="0"/>
              </a:rPr>
              <a:t> at time t</a:t>
            </a: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𝑈𝑒𝑚𝑖𝑡- The unemployment rate in state </a:t>
            </a:r>
            <a:r>
              <a:rPr lang="en-IN" sz="1200" dirty="0" err="1">
                <a:solidFill>
                  <a:schemeClr val="bg1"/>
                </a:solidFill>
                <a:effectLst/>
                <a:latin typeface="Arial" panose="020B0604020202020204" pitchFamily="34" charset="0"/>
                <a:ea typeface="Arial" panose="020B0604020202020204" pitchFamily="34" charset="0"/>
              </a:rPr>
              <a:t>i</a:t>
            </a:r>
            <a:r>
              <a:rPr lang="en-IN" sz="1200" dirty="0">
                <a:solidFill>
                  <a:schemeClr val="bg1"/>
                </a:solidFill>
                <a:effectLst/>
                <a:latin typeface="Arial" panose="020B0604020202020204" pitchFamily="34" charset="0"/>
                <a:ea typeface="Arial" panose="020B0604020202020204" pitchFamily="34" charset="0"/>
              </a:rPr>
              <a:t> at time t</a:t>
            </a: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I𝑁𝐹𝑖𝑡- Inflation rate for region </a:t>
            </a:r>
            <a:r>
              <a:rPr lang="en-IN" sz="1200" dirty="0" err="1">
                <a:solidFill>
                  <a:schemeClr val="bg1"/>
                </a:solidFill>
                <a:effectLst/>
                <a:latin typeface="Arial" panose="020B0604020202020204" pitchFamily="34" charset="0"/>
                <a:ea typeface="Arial" panose="020B0604020202020204" pitchFamily="34" charset="0"/>
              </a:rPr>
              <a:t>i</a:t>
            </a:r>
            <a:r>
              <a:rPr lang="en-IN" sz="1200" dirty="0">
                <a:solidFill>
                  <a:schemeClr val="bg1"/>
                </a:solidFill>
                <a:effectLst/>
                <a:latin typeface="Arial" panose="020B0604020202020204" pitchFamily="34" charset="0"/>
                <a:ea typeface="Arial" panose="020B0604020202020204" pitchFamily="34" charset="0"/>
              </a:rPr>
              <a:t> at time t</a:t>
            </a: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𝑃𝑜𝑝𝑢𝑙𝑎𝑡𝑖𝑜𝑛_𝑑𝑒𝑛𝑠𝑖𝑡𝑦it- Population density for region </a:t>
            </a:r>
            <a:r>
              <a:rPr lang="en-IN" sz="1200" dirty="0" err="1">
                <a:solidFill>
                  <a:schemeClr val="bg1"/>
                </a:solidFill>
                <a:effectLst/>
                <a:latin typeface="Arial" panose="020B0604020202020204" pitchFamily="34" charset="0"/>
                <a:ea typeface="Arial" panose="020B0604020202020204" pitchFamily="34" charset="0"/>
              </a:rPr>
              <a:t>i</a:t>
            </a:r>
            <a:r>
              <a:rPr lang="en-IN" sz="1200" dirty="0">
                <a:solidFill>
                  <a:schemeClr val="bg1"/>
                </a:solidFill>
                <a:effectLst/>
                <a:latin typeface="Arial" panose="020B0604020202020204" pitchFamily="34" charset="0"/>
                <a:ea typeface="Arial" panose="020B0604020202020204" pitchFamily="34" charset="0"/>
              </a:rPr>
              <a:t> at time t</a:t>
            </a:r>
          </a:p>
          <a:p>
            <a:pPr marL="0" marR="0">
              <a:lnSpc>
                <a:spcPct val="115000"/>
              </a:lnSpc>
              <a:spcBef>
                <a:spcPts val="0"/>
              </a:spcBef>
              <a:spcAft>
                <a:spcPts val="0"/>
              </a:spcAft>
            </a:pPr>
            <a:r>
              <a:rPr lang="en-IN" sz="1200" dirty="0" err="1">
                <a:solidFill>
                  <a:schemeClr val="bg1"/>
                </a:solidFill>
                <a:effectLst/>
                <a:latin typeface="Arial" panose="020B0604020202020204" pitchFamily="34" charset="0"/>
                <a:ea typeface="Arial" panose="020B0604020202020204" pitchFamily="34" charset="0"/>
              </a:rPr>
              <a:t>edu</a:t>
            </a:r>
            <a:r>
              <a:rPr lang="en-IN" sz="1200" dirty="0">
                <a:solidFill>
                  <a:schemeClr val="bg1"/>
                </a:solidFill>
                <a:effectLst/>
                <a:latin typeface="Arial" panose="020B0604020202020204" pitchFamily="34" charset="0"/>
                <a:ea typeface="Arial" panose="020B0604020202020204" pitchFamily="34" charset="0"/>
              </a:rPr>
              <a:t>𝑖𝑡- Education level (net </a:t>
            </a:r>
            <a:r>
              <a:rPr lang="en-IN" sz="1200" dirty="0" err="1">
                <a:solidFill>
                  <a:schemeClr val="bg1"/>
                </a:solidFill>
                <a:effectLst/>
                <a:latin typeface="Arial" panose="020B0604020202020204" pitchFamily="34" charset="0"/>
                <a:ea typeface="Arial" panose="020B0604020202020204" pitchFamily="34" charset="0"/>
              </a:rPr>
              <a:t>enrollment</a:t>
            </a:r>
            <a:r>
              <a:rPr lang="en-IN" sz="1200" dirty="0">
                <a:solidFill>
                  <a:schemeClr val="bg1"/>
                </a:solidFill>
                <a:effectLst/>
                <a:latin typeface="Arial" panose="020B0604020202020204" pitchFamily="34" charset="0"/>
                <a:ea typeface="Arial" panose="020B0604020202020204" pitchFamily="34" charset="0"/>
              </a:rPr>
              <a:t> rate in primary education) in state </a:t>
            </a:r>
            <a:r>
              <a:rPr lang="en-IN" sz="1200" dirty="0" err="1">
                <a:solidFill>
                  <a:schemeClr val="bg1"/>
                </a:solidFill>
                <a:effectLst/>
                <a:latin typeface="Arial" panose="020B0604020202020204" pitchFamily="34" charset="0"/>
                <a:ea typeface="Arial" panose="020B0604020202020204" pitchFamily="34" charset="0"/>
              </a:rPr>
              <a:t>i</a:t>
            </a:r>
            <a:r>
              <a:rPr lang="en-IN" sz="1200" dirty="0">
                <a:solidFill>
                  <a:schemeClr val="bg1"/>
                </a:solidFill>
                <a:effectLst/>
                <a:latin typeface="Arial" panose="020B0604020202020204" pitchFamily="34" charset="0"/>
                <a:ea typeface="Arial" panose="020B0604020202020204" pitchFamily="34" charset="0"/>
              </a:rPr>
              <a:t> at time t</a:t>
            </a: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gr𝑖𝑡- Demographic factors (gender ratio) in state </a:t>
            </a:r>
            <a:r>
              <a:rPr lang="en-IN" sz="1200" dirty="0" err="1">
                <a:solidFill>
                  <a:schemeClr val="bg1"/>
                </a:solidFill>
                <a:effectLst/>
                <a:latin typeface="Arial" panose="020B0604020202020204" pitchFamily="34" charset="0"/>
                <a:ea typeface="Arial" panose="020B0604020202020204" pitchFamily="34" charset="0"/>
              </a:rPr>
              <a:t>i</a:t>
            </a:r>
            <a:r>
              <a:rPr lang="en-IN" sz="1200" dirty="0">
                <a:solidFill>
                  <a:schemeClr val="bg1"/>
                </a:solidFill>
                <a:effectLst/>
                <a:latin typeface="Arial" panose="020B0604020202020204" pitchFamily="34" charset="0"/>
                <a:ea typeface="Arial" panose="020B0604020202020204" pitchFamily="34" charset="0"/>
              </a:rPr>
              <a:t> at time t</a:t>
            </a: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𝜀𝑖t- Error term</a:t>
            </a:r>
          </a:p>
          <a:p>
            <a:pPr marL="0" marR="0">
              <a:lnSpc>
                <a:spcPct val="115000"/>
              </a:lnSpc>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 </a:t>
            </a:r>
          </a:p>
          <a:p>
            <a:pPr marL="0" marR="0" lvl="0" indent="0" algn="l" rtl="0">
              <a:spcBef>
                <a:spcPts val="0"/>
              </a:spcBef>
              <a:spcAft>
                <a:spcPts val="0"/>
              </a:spcAft>
              <a:buNone/>
            </a:pPr>
            <a:br>
              <a:rPr lang="en" sz="1400" dirty="0">
                <a:solidFill>
                  <a:schemeClr val="lt1"/>
                </a:solidFill>
                <a:latin typeface="Century Gothic"/>
                <a:ea typeface="Century Gothic"/>
                <a:cs typeface="Century Gothic"/>
                <a:sym typeface="Century Gothic"/>
              </a:rPr>
            </a:br>
            <a:endParaRPr sz="1400" dirty="0">
              <a:solidFill>
                <a:schemeClr val="lt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p:nvPr/>
        </p:nvSpPr>
        <p:spPr>
          <a:xfrm>
            <a:off x="265922" y="209939"/>
            <a:ext cx="3093098" cy="53091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a:solidFill>
                  <a:srgbClr val="E2A983"/>
                </a:solidFill>
                <a:latin typeface="Century Gothic"/>
                <a:ea typeface="Century Gothic"/>
                <a:cs typeface="Century Gothic"/>
                <a:sym typeface="Century Gothic"/>
              </a:rPr>
              <a:t>HYPOTHESIS</a:t>
            </a:r>
            <a:endParaRPr sz="1100"/>
          </a:p>
        </p:txBody>
      </p:sp>
      <p:sp>
        <p:nvSpPr>
          <p:cNvPr id="250" name="Google Shape;250;p43"/>
          <p:cNvSpPr txBox="1"/>
          <p:nvPr/>
        </p:nvSpPr>
        <p:spPr>
          <a:xfrm>
            <a:off x="265922" y="979715"/>
            <a:ext cx="8033657" cy="3531736"/>
          </a:xfrm>
          <a:prstGeom prst="rect">
            <a:avLst/>
          </a:prstGeom>
          <a:noFill/>
          <a:ln>
            <a:noFill/>
          </a:ln>
        </p:spPr>
        <p:txBody>
          <a:bodyPr spcFirstLastPara="1" wrap="square" lIns="68575" tIns="34275" rIns="68575" bIns="34275" anchor="t" anchorCtr="0">
            <a:spAutoFit/>
          </a:bodyPr>
          <a:lstStyle/>
          <a:p>
            <a:pPr marL="215900" marR="0" lvl="0" indent="-209550" algn="l" rtl="0">
              <a:spcBef>
                <a:spcPts val="0"/>
              </a:spcBef>
              <a:spcAft>
                <a:spcPts val="0"/>
              </a:spcAft>
              <a:buClr>
                <a:schemeClr val="lt1"/>
              </a:buClr>
              <a:buSzPts val="1500"/>
              <a:buFont typeface="Arial"/>
              <a:buChar char="•"/>
            </a:pPr>
            <a:r>
              <a:rPr lang="en" sz="1500" b="0" i="0">
                <a:solidFill>
                  <a:schemeClr val="lt1"/>
                </a:solidFill>
                <a:latin typeface="Arial"/>
                <a:ea typeface="Arial"/>
                <a:cs typeface="Arial"/>
                <a:sym typeface="Arial"/>
              </a:rPr>
              <a:t>Higher income inequality causes higher crime rates in India. Non-parametric methods such as difference-in-differences estimation and panel data analysis will be used which  can help identify the causal effect of income inequality on crime rates.</a:t>
            </a:r>
            <a:endParaRPr sz="1100"/>
          </a:p>
          <a:p>
            <a:pPr marL="215900" marR="0" lvl="0" indent="-114300" algn="l" rtl="0">
              <a:spcBef>
                <a:spcPts val="0"/>
              </a:spcBef>
              <a:spcAft>
                <a:spcPts val="0"/>
              </a:spcAft>
              <a:buClr>
                <a:schemeClr val="lt1"/>
              </a:buClr>
              <a:buSzPts val="1500"/>
              <a:buFont typeface="Arial"/>
              <a:buNone/>
            </a:pPr>
            <a:endParaRPr sz="1500">
              <a:solidFill>
                <a:schemeClr val="lt1"/>
              </a:solidFill>
              <a:latin typeface="Arial"/>
              <a:ea typeface="Arial"/>
              <a:cs typeface="Arial"/>
              <a:sym typeface="Arial"/>
            </a:endParaRPr>
          </a:p>
          <a:p>
            <a:pPr marL="215900" marR="0" lvl="0" indent="-209550" algn="l" rtl="0">
              <a:spcBef>
                <a:spcPts val="0"/>
              </a:spcBef>
              <a:spcAft>
                <a:spcPts val="0"/>
              </a:spcAft>
              <a:buClr>
                <a:schemeClr val="lt1"/>
              </a:buClr>
              <a:buSzPts val="1500"/>
              <a:buFont typeface="Arial"/>
              <a:buChar char="•"/>
            </a:pPr>
            <a:r>
              <a:rPr lang="en" sz="1500" b="0" i="0">
                <a:solidFill>
                  <a:schemeClr val="lt1"/>
                </a:solidFill>
                <a:latin typeface="Arial"/>
                <a:ea typeface="Arial"/>
                <a:cs typeface="Arial"/>
                <a:sym typeface="Arial"/>
              </a:rPr>
              <a:t>Institutional quality moderates the relationship between income inequality and crime in India. This hypothesis aims to investigate whether India's institutions have an impact on the relationship between income disparity and crime.</a:t>
            </a:r>
            <a:endParaRPr sz="1100"/>
          </a:p>
          <a:p>
            <a:pPr marL="215900" marR="0" lvl="0" indent="-114300" algn="l" rtl="0">
              <a:spcBef>
                <a:spcPts val="0"/>
              </a:spcBef>
              <a:spcAft>
                <a:spcPts val="0"/>
              </a:spcAft>
              <a:buClr>
                <a:schemeClr val="lt1"/>
              </a:buClr>
              <a:buSzPts val="1500"/>
              <a:buFont typeface="Arial"/>
              <a:buNone/>
            </a:pPr>
            <a:endParaRPr sz="1500">
              <a:solidFill>
                <a:schemeClr val="lt1"/>
              </a:solidFill>
              <a:latin typeface="Arial"/>
              <a:ea typeface="Arial"/>
              <a:cs typeface="Arial"/>
              <a:sym typeface="Arial"/>
            </a:endParaRPr>
          </a:p>
          <a:p>
            <a:pPr marL="215900" marR="0" lvl="0" indent="-209550" algn="l" rtl="0">
              <a:spcBef>
                <a:spcPts val="0"/>
              </a:spcBef>
              <a:spcAft>
                <a:spcPts val="0"/>
              </a:spcAft>
              <a:buClr>
                <a:schemeClr val="lt1"/>
              </a:buClr>
              <a:buSzPts val="1500"/>
              <a:buFont typeface="Arial"/>
              <a:buChar char="•"/>
            </a:pPr>
            <a:r>
              <a:rPr lang="en" sz="1500" b="0" i="0">
                <a:solidFill>
                  <a:schemeClr val="lt1"/>
                </a:solidFill>
                <a:latin typeface="Arial"/>
                <a:ea typeface="Arial"/>
                <a:cs typeface="Arial"/>
                <a:sym typeface="Arial"/>
              </a:rPr>
              <a:t>The study will examine the influence of income inequality on property and violent crimes in India and analyze which has a stronger impact.</a:t>
            </a:r>
            <a:r>
              <a:rPr lang="en" sz="1400" b="0" i="0" u="none" strike="noStrike">
                <a:solidFill>
                  <a:srgbClr val="0E101A"/>
                </a:solidFill>
                <a:latin typeface="Arial"/>
                <a:ea typeface="Arial"/>
                <a:cs typeface="Arial"/>
                <a:sym typeface="Arial"/>
              </a:rPr>
              <a:t> </a:t>
            </a:r>
            <a:r>
              <a:rPr lang="en" sz="1400" b="0" i="0" u="none" strike="noStrike">
                <a:solidFill>
                  <a:schemeClr val="lt1"/>
                </a:solidFill>
                <a:latin typeface="Arial"/>
                <a:ea typeface="Arial"/>
                <a:cs typeface="Arial"/>
                <a:sym typeface="Arial"/>
              </a:rPr>
              <a:t>Compare GINI index with different crime measures.</a:t>
            </a:r>
            <a:endParaRPr sz="1500" b="0" i="0">
              <a:solidFill>
                <a:schemeClr val="lt1"/>
              </a:solidFill>
              <a:latin typeface="Arial"/>
              <a:ea typeface="Arial"/>
              <a:cs typeface="Arial"/>
              <a:sym typeface="Arial"/>
            </a:endParaRPr>
          </a:p>
          <a:p>
            <a:pPr marL="215900" marR="0" lvl="0" indent="-114300" algn="l" rtl="0">
              <a:spcBef>
                <a:spcPts val="0"/>
              </a:spcBef>
              <a:spcAft>
                <a:spcPts val="0"/>
              </a:spcAft>
              <a:buClr>
                <a:schemeClr val="lt1"/>
              </a:buClr>
              <a:buSzPts val="1500"/>
              <a:buFont typeface="Arial"/>
              <a:buNone/>
            </a:pPr>
            <a:endParaRPr sz="1500">
              <a:solidFill>
                <a:schemeClr val="lt1"/>
              </a:solidFill>
              <a:latin typeface="Arial"/>
              <a:ea typeface="Arial"/>
              <a:cs typeface="Arial"/>
              <a:sym typeface="Arial"/>
            </a:endParaRPr>
          </a:p>
          <a:p>
            <a:pPr marL="215900" marR="0" lvl="0" indent="-209550" algn="l" rtl="0">
              <a:spcBef>
                <a:spcPts val="0"/>
              </a:spcBef>
              <a:spcAft>
                <a:spcPts val="0"/>
              </a:spcAft>
              <a:buClr>
                <a:schemeClr val="lt1"/>
              </a:buClr>
              <a:buSzPts val="1500"/>
              <a:buFont typeface="Arial"/>
              <a:buChar char="•"/>
            </a:pPr>
            <a:r>
              <a:rPr lang="en" sz="1500" b="0" i="0">
                <a:solidFill>
                  <a:schemeClr val="lt1"/>
                </a:solidFill>
                <a:latin typeface="Arial"/>
                <a:ea typeface="Arial"/>
                <a:cs typeface="Arial"/>
                <a:sym typeface="Arial"/>
              </a:rPr>
              <a:t>The study will also analyze different policies aimed at reducing poverty, improving education, and creating employment opportunities to determine their impact on income inequality and crime rates across different states.</a:t>
            </a:r>
            <a:endParaRPr sz="1100"/>
          </a:p>
          <a:p>
            <a:pPr marL="215900" marR="0" lvl="0" indent="-114300" algn="l" rtl="0">
              <a:spcBef>
                <a:spcPts val="0"/>
              </a:spcBef>
              <a:spcAft>
                <a:spcPts val="0"/>
              </a:spcAft>
              <a:buClr>
                <a:schemeClr val="lt1"/>
              </a:buClr>
              <a:buSzPts val="1500"/>
              <a:buFont typeface="Arial"/>
              <a:buNone/>
            </a:pPr>
            <a:endParaRPr sz="15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4"/>
          <p:cNvSpPr txBox="1">
            <a:spLocks noGrp="1"/>
          </p:cNvSpPr>
          <p:nvPr>
            <p:ph type="title"/>
          </p:nvPr>
        </p:nvSpPr>
        <p:spPr>
          <a:xfrm>
            <a:off x="1012375" y="485750"/>
            <a:ext cx="4704600" cy="4263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E2A983"/>
              </a:buClr>
              <a:buSzPts val="3300"/>
              <a:buFont typeface="Arabic Typesetting"/>
              <a:buNone/>
            </a:pPr>
            <a:r>
              <a:rPr lang="en" sz="3300" b="1">
                <a:solidFill>
                  <a:srgbClr val="E2A983"/>
                </a:solidFill>
                <a:latin typeface="Arabic Typesetting"/>
                <a:ea typeface="Arabic Typesetting"/>
                <a:cs typeface="Arabic Typesetting"/>
                <a:sym typeface="Arabic Typesetting"/>
              </a:rPr>
              <a:t>METHODOLOGY</a:t>
            </a:r>
            <a:br>
              <a:rPr lang="en" sz="3000" b="1">
                <a:solidFill>
                  <a:srgbClr val="E2A983"/>
                </a:solidFill>
                <a:latin typeface="Arabic Typesetting"/>
                <a:ea typeface="Arabic Typesetting"/>
                <a:cs typeface="Arabic Typesetting"/>
                <a:sym typeface="Arabic Typesetting"/>
              </a:rPr>
            </a:br>
            <a:endParaRPr sz="3000" b="1">
              <a:solidFill>
                <a:srgbClr val="E2A983"/>
              </a:solidFill>
            </a:endParaRPr>
          </a:p>
        </p:txBody>
      </p:sp>
      <p:sp>
        <p:nvSpPr>
          <p:cNvPr id="256" name="Google Shape;256;p44"/>
          <p:cNvSpPr txBox="1"/>
          <p:nvPr/>
        </p:nvSpPr>
        <p:spPr>
          <a:xfrm>
            <a:off x="646121" y="993710"/>
            <a:ext cx="7464600" cy="2654543"/>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lt1"/>
              </a:buClr>
              <a:buSzPts val="1400"/>
              <a:buFont typeface="Arial"/>
              <a:buChar char="•"/>
            </a:pPr>
            <a:r>
              <a:rPr lang="en" b="0" i="0" dirty="0">
                <a:solidFill>
                  <a:schemeClr val="lt1"/>
                </a:solidFill>
                <a:latin typeface="Arial"/>
                <a:ea typeface="Arial"/>
                <a:cs typeface="Arial"/>
                <a:sym typeface="Arial"/>
              </a:rPr>
              <a:t>I will be using panel data analysis using a panel VAR model to examine the dynamic relationship between income inequality and crime rates in multiple Indian states over time, while controlling for other relevant factors. To address potential endogeneity or reverse causality issues in the model, I would try to use </a:t>
            </a:r>
            <a:r>
              <a:rPr lang="en" dirty="0">
                <a:solidFill>
                  <a:schemeClr val="lt1"/>
                </a:solidFill>
                <a:latin typeface="Roboto"/>
                <a:ea typeface="Roboto"/>
                <a:cs typeface="Roboto"/>
                <a:sym typeface="Roboto"/>
              </a:rPr>
              <a:t>GMM estimation </a:t>
            </a:r>
            <a:r>
              <a:rPr lang="en" b="0" i="0" dirty="0">
                <a:solidFill>
                  <a:schemeClr val="lt1"/>
                </a:solidFill>
                <a:latin typeface="Arial"/>
                <a:ea typeface="Arial"/>
                <a:cs typeface="Arial"/>
                <a:sym typeface="Arial"/>
              </a:rPr>
              <a:t>or first difference model(unobserved heterogeneity changes over time).</a:t>
            </a:r>
            <a:endParaRPr dirty="0"/>
          </a:p>
          <a:p>
            <a:pPr marL="215900" marR="0" lvl="0" indent="-127000" algn="l" rtl="0">
              <a:spcBef>
                <a:spcPts val="0"/>
              </a:spcBef>
              <a:spcAft>
                <a:spcPts val="0"/>
              </a:spcAft>
              <a:buClr>
                <a:schemeClr val="lt1"/>
              </a:buClr>
              <a:buSzPts val="1400"/>
              <a:buFont typeface="Arial"/>
              <a:buNone/>
            </a:pPr>
            <a:endParaRPr dirty="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dirty="0">
                <a:solidFill>
                  <a:schemeClr val="lt1"/>
                </a:solidFill>
              </a:rPr>
              <a:t>Threshold regression</a:t>
            </a:r>
            <a:r>
              <a:rPr lang="en" sz="1400" b="0" i="0" dirty="0">
                <a:solidFill>
                  <a:schemeClr val="lt1"/>
                </a:solidFill>
                <a:latin typeface="Arial"/>
                <a:ea typeface="Arial"/>
                <a:cs typeface="Arial"/>
                <a:sym typeface="Arial"/>
              </a:rPr>
              <a:t> to gain insights into the relationship between income inequality and crime in India without making assumptions on the relationship's functional structure.</a:t>
            </a:r>
            <a:endParaRPr sz="1100" dirty="0"/>
          </a:p>
          <a:p>
            <a:pPr marL="215900" marR="0" lvl="0" indent="-127000" algn="l" rtl="0">
              <a:spcBef>
                <a:spcPts val="0"/>
              </a:spcBef>
              <a:spcAft>
                <a:spcPts val="0"/>
              </a:spcAft>
              <a:buClr>
                <a:schemeClr val="lt1"/>
              </a:buClr>
              <a:buSzPts val="1400"/>
              <a:buFont typeface="Arial"/>
              <a:buNone/>
            </a:pPr>
            <a:endParaRPr sz="1400" b="0" i="0" dirty="0">
              <a:solidFill>
                <a:schemeClr val="lt1"/>
              </a:solidFill>
              <a:latin typeface="Arial"/>
              <a:ea typeface="Arial"/>
              <a:cs typeface="Arial"/>
              <a:sym typeface="Arial"/>
            </a:endParaRPr>
          </a:p>
          <a:p>
            <a:pPr marL="374650" marR="0" lvl="0" indent="-285750" algn="l" rtl="0">
              <a:spcBef>
                <a:spcPts val="0"/>
              </a:spcBef>
              <a:spcAft>
                <a:spcPts val="0"/>
              </a:spcAft>
              <a:buClr>
                <a:schemeClr val="lt1"/>
              </a:buClr>
              <a:buSzPts val="1400"/>
              <a:buFont typeface="Arial" panose="020B0604020202020204" pitchFamily="34" charset="0"/>
              <a:buChar char="•"/>
            </a:pPr>
            <a:r>
              <a:rPr lang="en-IN" sz="1400" dirty="0">
                <a:solidFill>
                  <a:schemeClr val="lt1"/>
                </a:solidFill>
                <a:latin typeface="Century Gothic"/>
                <a:ea typeface="Century Gothic"/>
                <a:cs typeface="Century Gothic"/>
                <a:sym typeface="Century Gothic"/>
              </a:rPr>
              <a:t>OLS and 2SLS regression </a:t>
            </a:r>
          </a:p>
          <a:p>
            <a:pPr marL="374650" marR="0" lvl="0" indent="-285750" algn="l" rtl="0">
              <a:spcBef>
                <a:spcPts val="0"/>
              </a:spcBef>
              <a:spcAft>
                <a:spcPts val="0"/>
              </a:spcAft>
              <a:buClr>
                <a:schemeClr val="lt1"/>
              </a:buClr>
              <a:buSzPts val="1400"/>
              <a:buFont typeface="Arial" panose="020B0604020202020204" pitchFamily="34" charset="0"/>
              <a:buChar char="•"/>
            </a:pPr>
            <a:endParaRPr lang="en-IN" dirty="0">
              <a:solidFill>
                <a:schemeClr val="lt1"/>
              </a:solidFill>
              <a:latin typeface="Century Gothic"/>
              <a:ea typeface="Century Gothic"/>
              <a:cs typeface="Century Gothic"/>
              <a:sym typeface="Century Gothic"/>
            </a:endParaRPr>
          </a:p>
          <a:p>
            <a:pPr marL="374650" marR="0" lvl="0" indent="-285750" algn="l" rtl="0">
              <a:spcBef>
                <a:spcPts val="0"/>
              </a:spcBef>
              <a:spcAft>
                <a:spcPts val="0"/>
              </a:spcAft>
              <a:buClr>
                <a:schemeClr val="lt1"/>
              </a:buClr>
              <a:buSzPts val="1400"/>
              <a:buFont typeface="Arial" panose="020B0604020202020204" pitchFamily="34" charset="0"/>
              <a:buChar char="•"/>
            </a:pPr>
            <a:r>
              <a:rPr lang="en-IN" sz="1400" dirty="0">
                <a:solidFill>
                  <a:schemeClr val="lt1"/>
                </a:solidFill>
                <a:latin typeface="Century Gothic"/>
                <a:ea typeface="Century Gothic"/>
                <a:cs typeface="Century Gothic"/>
                <a:sym typeface="Century Gothic"/>
              </a:rPr>
              <a:t>Unit Roots test for stationarity check and ARDL approach</a:t>
            </a:r>
            <a:endParaRPr sz="1400" dirty="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5"/>
          <p:cNvSpPr txBox="1">
            <a:spLocks noGrp="1"/>
          </p:cNvSpPr>
          <p:nvPr>
            <p:ph type="title"/>
          </p:nvPr>
        </p:nvSpPr>
        <p:spPr>
          <a:xfrm>
            <a:off x="260800" y="281275"/>
            <a:ext cx="3135600" cy="9336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b="1">
                <a:solidFill>
                  <a:srgbClr val="FFC000"/>
                </a:solidFill>
              </a:rPr>
              <a:t>GMM ESTIMATION</a:t>
            </a:r>
            <a:endParaRPr b="1">
              <a:solidFill>
                <a:srgbClr val="FFC000"/>
              </a:solidFill>
            </a:endParaRPr>
          </a:p>
        </p:txBody>
      </p:sp>
      <p:sp>
        <p:nvSpPr>
          <p:cNvPr id="262" name="Google Shape;262;p45"/>
          <p:cNvSpPr txBox="1"/>
          <p:nvPr/>
        </p:nvSpPr>
        <p:spPr>
          <a:xfrm>
            <a:off x="436725" y="1214875"/>
            <a:ext cx="7037400" cy="3404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500"/>
              </a:spcBef>
              <a:spcAft>
                <a:spcPts val="0"/>
              </a:spcAft>
              <a:buClr>
                <a:schemeClr val="lt1"/>
              </a:buClr>
              <a:buSzPts val="1400"/>
              <a:buFont typeface="Roboto"/>
              <a:buChar char="●"/>
            </a:pPr>
            <a:r>
              <a:rPr lang="en">
                <a:solidFill>
                  <a:schemeClr val="lt1"/>
                </a:solidFill>
                <a:latin typeface="Roboto"/>
                <a:ea typeface="Roboto"/>
                <a:cs typeface="Roboto"/>
                <a:sym typeface="Roboto"/>
              </a:rPr>
              <a:t>GMM provides reliable estimates compared to OLS and fixed-effects estimations.</a:t>
            </a:r>
            <a:endParaRPr>
              <a:solidFill>
                <a:schemeClr val="lt1"/>
              </a:solidFill>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GMM resolves endogeneity issues by incorporating lagged values for the dependent variable, which helps in internally transforming the data.</a:t>
            </a:r>
            <a:endParaRPr>
              <a:solidFill>
                <a:schemeClr val="lt1"/>
              </a:solidFill>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The three main endogeneity sources—unobserved heterogeneity, simultaneity, and dynamic endogeneity—can be controlled for using the GMM model.</a:t>
            </a:r>
            <a:endParaRPr>
              <a:solidFill>
                <a:schemeClr val="lt1"/>
              </a:solidFill>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Instruments in GMM should be chosen such that they are correlated with the endogenous regressors but not correlated or orthogonal to the errors.</a:t>
            </a:r>
            <a:endParaRPr>
              <a:solidFill>
                <a:schemeClr val="lt1"/>
              </a:solidFill>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In GMM, one minimizes e’ZWZ’e, where W is the weighting matrix and Z is a matrix of instruments.</a:t>
            </a:r>
            <a:endParaRPr>
              <a:solidFill>
                <a:schemeClr val="lt1"/>
              </a:solidFill>
              <a:latin typeface="Roboto"/>
              <a:ea typeface="Roboto"/>
              <a:cs typeface="Roboto"/>
              <a:sym typeface="Roboto"/>
            </a:endParaRPr>
          </a:p>
          <a:p>
            <a:pPr marL="457200" lvl="0" indent="-317500" algn="l" rtl="0">
              <a:lnSpc>
                <a:spcPct val="115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The moment or orthogonality condition is E(Z’u)=0, which ensures that the instruments are exogenous and can be used to identify the causal effects of income inequality on crime rates.</a:t>
            </a:r>
            <a:endParaRPr>
              <a:solidFill>
                <a:schemeClr val="lt1"/>
              </a:solidFill>
              <a:latin typeface="Roboto"/>
              <a:ea typeface="Roboto"/>
              <a:cs typeface="Roboto"/>
              <a:sym typeface="Roboto"/>
            </a:endParaRPr>
          </a:p>
          <a:p>
            <a:pPr marL="0" lvl="0" indent="0" algn="l" rtl="0">
              <a:spcBef>
                <a:spcPts val="0"/>
              </a:spcBef>
              <a:spcAft>
                <a:spcPts val="0"/>
              </a:spcAft>
              <a:buNone/>
            </a:pPr>
            <a:endParaRPr sz="16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txBox="1">
            <a:spLocks noGrp="1"/>
          </p:cNvSpPr>
          <p:nvPr>
            <p:ph type="title"/>
          </p:nvPr>
        </p:nvSpPr>
        <p:spPr>
          <a:xfrm>
            <a:off x="312525" y="260550"/>
            <a:ext cx="4491600" cy="8508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b="1">
                <a:solidFill>
                  <a:srgbClr val="FFC000"/>
                </a:solidFill>
              </a:rPr>
              <a:t>GMM ESTIMATION EQUATION</a:t>
            </a:r>
            <a:endParaRPr b="1">
              <a:solidFill>
                <a:srgbClr val="FFC000"/>
              </a:solidFill>
            </a:endParaRPr>
          </a:p>
        </p:txBody>
      </p:sp>
      <p:sp>
        <p:nvSpPr>
          <p:cNvPr id="268" name="Google Shape;268;p46"/>
          <p:cNvSpPr txBox="1"/>
          <p:nvPr/>
        </p:nvSpPr>
        <p:spPr>
          <a:xfrm>
            <a:off x="500849" y="1111350"/>
            <a:ext cx="7958400" cy="349862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dirty="0">
                <a:solidFill>
                  <a:schemeClr val="lt1"/>
                </a:solidFill>
                <a:latin typeface="Roboto"/>
                <a:ea typeface="Roboto"/>
                <a:cs typeface="Roboto"/>
                <a:sym typeface="Roboto"/>
              </a:rPr>
              <a:t>Using the Arellano-Bover GMM estimator, the general model form to be used is</a:t>
            </a:r>
            <a:endParaRPr sz="1300" dirty="0">
              <a:solidFill>
                <a:schemeClr val="lt1"/>
              </a:solidFill>
            </a:endParaRPr>
          </a:p>
          <a:p>
            <a:pPr marL="457200" lvl="0" indent="0" algn="l" rtl="0">
              <a:lnSpc>
                <a:spcPct val="115000"/>
              </a:lnSpc>
              <a:spcBef>
                <a:spcPts val="0"/>
              </a:spcBef>
              <a:spcAft>
                <a:spcPts val="0"/>
              </a:spcAft>
              <a:buClr>
                <a:schemeClr val="dk1"/>
              </a:buClr>
              <a:buSzPts val="1100"/>
              <a:buFont typeface="Arial"/>
              <a:buNone/>
            </a:pPr>
            <a:endParaRPr sz="1300" dirty="0">
              <a:solidFill>
                <a:schemeClr val="lt1"/>
              </a:solidFill>
            </a:endParaRPr>
          </a:p>
          <a:p>
            <a:pPr marL="0" marR="0">
              <a:lnSpc>
                <a:spcPct val="115000"/>
              </a:lnSpc>
              <a:spcBef>
                <a:spcPts val="0"/>
              </a:spcBef>
              <a:spcAft>
                <a:spcPts val="0"/>
              </a:spcAft>
            </a:pPr>
            <a:r>
              <a:rPr lang="en-IN" sz="1800" b="1" dirty="0">
                <a:solidFill>
                  <a:srgbClr val="0E101A"/>
                </a:solidFill>
                <a:effectLst/>
                <a:latin typeface="Arial" panose="020B0604020202020204" pitchFamily="34" charset="0"/>
                <a:ea typeface="Arial" panose="020B0604020202020204" pitchFamily="34" charset="0"/>
              </a:rPr>
              <a:t> </a:t>
            </a:r>
            <a:r>
              <a:rPr lang="en-IN" b="1" dirty="0" err="1">
                <a:solidFill>
                  <a:schemeClr val="bg1"/>
                </a:solidFill>
              </a:rPr>
              <a:t>Crimei,t</a:t>
            </a:r>
            <a:r>
              <a:rPr lang="en-IN" b="1" dirty="0">
                <a:solidFill>
                  <a:schemeClr val="bg1"/>
                </a:solidFill>
              </a:rPr>
              <a:t> = α0+ α1Crimei,t-1 + α2Income_Inequalityi,t + β1 </a:t>
            </a:r>
            <a:r>
              <a:rPr lang="en-IN" b="1" dirty="0" err="1">
                <a:solidFill>
                  <a:schemeClr val="bg1"/>
                </a:solidFill>
              </a:rPr>
              <a:t>controli,t</a:t>
            </a:r>
            <a:r>
              <a:rPr lang="en-IN" b="1" dirty="0">
                <a:solidFill>
                  <a:schemeClr val="bg1"/>
                </a:solidFill>
              </a:rPr>
              <a:t> + β2 </a:t>
            </a:r>
            <a:r>
              <a:rPr lang="en-IN" b="1" dirty="0" err="1">
                <a:solidFill>
                  <a:schemeClr val="bg1"/>
                </a:solidFill>
              </a:rPr>
              <a:t>instrumentsi,t</a:t>
            </a:r>
            <a:r>
              <a:rPr lang="en-IN" b="1" dirty="0">
                <a:solidFill>
                  <a:schemeClr val="bg1"/>
                </a:solidFill>
              </a:rPr>
              <a:t> + </a:t>
            </a:r>
            <a:r>
              <a:rPr lang="en-IN" b="1" dirty="0" err="1">
                <a:solidFill>
                  <a:schemeClr val="bg1"/>
                </a:solidFill>
              </a:rPr>
              <a:t>εi,t</a:t>
            </a:r>
            <a:endParaRPr lang="en-IN" b="1" dirty="0">
              <a:solidFill>
                <a:schemeClr val="bg1"/>
              </a:solidFill>
            </a:endParaRPr>
          </a:p>
          <a:p>
            <a:pPr marL="0" marR="0">
              <a:lnSpc>
                <a:spcPct val="115000"/>
              </a:lnSpc>
              <a:spcBef>
                <a:spcPts val="0"/>
              </a:spcBef>
              <a:spcAft>
                <a:spcPts val="0"/>
              </a:spcAft>
            </a:pPr>
            <a:r>
              <a:rPr lang="en-IN" dirty="0"/>
              <a:t> </a:t>
            </a:r>
            <a:r>
              <a:rPr lang="en" dirty="0">
                <a:solidFill>
                  <a:schemeClr val="bg1"/>
                </a:solidFill>
                <a:sym typeface="Roboto"/>
              </a:rPr>
              <a:t>Crime</a:t>
            </a:r>
            <a:r>
              <a:rPr lang="en" sz="1300" i="1" dirty="0">
                <a:solidFill>
                  <a:schemeClr val="bg1"/>
                </a:solidFill>
                <a:latin typeface="Roboto"/>
                <a:ea typeface="Roboto"/>
                <a:cs typeface="Roboto"/>
                <a:sym typeface="Roboto"/>
              </a:rPr>
              <a:t>,t</a:t>
            </a:r>
            <a:r>
              <a:rPr lang="en" sz="1300" dirty="0">
                <a:solidFill>
                  <a:schemeClr val="bg1"/>
                </a:solidFill>
                <a:latin typeface="Roboto"/>
                <a:ea typeface="Roboto"/>
                <a:cs typeface="Roboto"/>
                <a:sym typeface="Roboto"/>
              </a:rPr>
              <a:t>-  </a:t>
            </a:r>
            <a:r>
              <a:rPr lang="en" sz="1300" dirty="0">
                <a:solidFill>
                  <a:schemeClr val="lt1"/>
                </a:solidFill>
                <a:latin typeface="Roboto"/>
                <a:ea typeface="Roboto"/>
                <a:cs typeface="Roboto"/>
                <a:sym typeface="Roboto"/>
              </a:rPr>
              <a:t>the crime rate for individual i for time period t</a:t>
            </a:r>
            <a:endParaRPr sz="1300" dirty="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300" i="1" dirty="0">
                <a:solidFill>
                  <a:schemeClr val="lt1"/>
                </a:solidFill>
                <a:latin typeface="Roboto"/>
                <a:ea typeface="Roboto"/>
                <a:cs typeface="Roboto"/>
                <a:sym typeface="Roboto"/>
              </a:rPr>
              <a:t>Crimei,t-1</a:t>
            </a:r>
            <a:r>
              <a:rPr lang="en" sz="1300" dirty="0">
                <a:solidFill>
                  <a:schemeClr val="lt1"/>
                </a:solidFill>
                <a:latin typeface="Roboto"/>
                <a:ea typeface="Roboto"/>
                <a:cs typeface="Roboto"/>
                <a:sym typeface="Roboto"/>
              </a:rPr>
              <a:t>- One period lagged operator(previous year crime rate)</a:t>
            </a:r>
            <a:endParaRPr sz="1300" dirty="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300" i="1" dirty="0">
                <a:solidFill>
                  <a:schemeClr val="lt1"/>
                </a:solidFill>
                <a:latin typeface="Roboto"/>
                <a:ea typeface="Roboto"/>
                <a:cs typeface="Roboto"/>
                <a:sym typeface="Roboto"/>
              </a:rPr>
              <a:t>Income_Inequalityi,t </a:t>
            </a:r>
            <a:r>
              <a:rPr lang="en" sz="1300" dirty="0">
                <a:solidFill>
                  <a:schemeClr val="lt1"/>
                </a:solidFill>
                <a:latin typeface="Roboto"/>
                <a:ea typeface="Roboto"/>
                <a:cs typeface="Roboto"/>
                <a:sym typeface="Roboto"/>
              </a:rPr>
              <a:t>- the income inequality measure for individual i for time period t </a:t>
            </a:r>
            <a:endParaRPr sz="1300" dirty="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300" i="1" dirty="0">
                <a:solidFill>
                  <a:schemeClr val="lt1"/>
                </a:solidFill>
                <a:latin typeface="Roboto"/>
                <a:ea typeface="Roboto"/>
                <a:cs typeface="Roboto"/>
                <a:sym typeface="Roboto"/>
              </a:rPr>
              <a:t>α1 and α2</a:t>
            </a:r>
            <a:r>
              <a:rPr lang="en" sz="1300" dirty="0">
                <a:solidFill>
                  <a:schemeClr val="lt1"/>
                </a:solidFill>
                <a:latin typeface="Roboto"/>
                <a:ea typeface="Roboto"/>
                <a:cs typeface="Roboto"/>
                <a:sym typeface="Roboto"/>
              </a:rPr>
              <a:t> - Parameters </a:t>
            </a:r>
            <a:endParaRPr sz="1300" dirty="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300" i="1" dirty="0">
                <a:solidFill>
                  <a:schemeClr val="lt1"/>
                </a:solidFill>
                <a:latin typeface="Roboto"/>
                <a:ea typeface="Roboto"/>
                <a:cs typeface="Roboto"/>
                <a:sym typeface="Roboto"/>
              </a:rPr>
              <a:t>Controli,t-</a:t>
            </a:r>
            <a:r>
              <a:rPr lang="en" sz="1300" dirty="0">
                <a:solidFill>
                  <a:schemeClr val="lt1"/>
                </a:solidFill>
                <a:latin typeface="Roboto"/>
                <a:ea typeface="Roboto"/>
                <a:cs typeface="Roboto"/>
                <a:sym typeface="Roboto"/>
              </a:rPr>
              <a:t>  vector of control variables that may affect crime rates, such as demographics, economic conditions, and social factors.</a:t>
            </a:r>
            <a:endParaRPr sz="1300" dirty="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300" i="1" dirty="0">
                <a:solidFill>
                  <a:schemeClr val="lt1"/>
                </a:solidFill>
                <a:latin typeface="Roboto"/>
                <a:ea typeface="Roboto"/>
                <a:cs typeface="Roboto"/>
                <a:sym typeface="Roboto"/>
              </a:rPr>
              <a:t>β</a:t>
            </a:r>
            <a:r>
              <a:rPr lang="en" sz="1300" dirty="0">
                <a:solidFill>
                  <a:schemeClr val="lt1"/>
                </a:solidFill>
                <a:latin typeface="Roboto"/>
                <a:ea typeface="Roboto"/>
                <a:cs typeface="Roboto"/>
                <a:sym typeface="Roboto"/>
              </a:rPr>
              <a:t> - vector of parameters to be estimated for the control variables.</a:t>
            </a:r>
            <a:endParaRPr sz="1300" dirty="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300" i="1" dirty="0">
                <a:solidFill>
                  <a:schemeClr val="lt1"/>
                </a:solidFill>
                <a:latin typeface="Roboto"/>
                <a:ea typeface="Roboto"/>
                <a:cs typeface="Roboto"/>
                <a:sym typeface="Roboto"/>
              </a:rPr>
              <a:t>εi,t</a:t>
            </a:r>
            <a:r>
              <a:rPr lang="en" sz="1300" dirty="0">
                <a:solidFill>
                  <a:schemeClr val="lt1"/>
                </a:solidFill>
                <a:latin typeface="Roboto"/>
                <a:ea typeface="Roboto"/>
                <a:cs typeface="Roboto"/>
                <a:sym typeface="Roboto"/>
              </a:rPr>
              <a:t>-error term that captures unobserved factors affecting crime rates.</a:t>
            </a:r>
            <a:endParaRPr sz="1300" dirty="0">
              <a:solidFill>
                <a:schemeClr val="lt1"/>
              </a:solidFill>
              <a:latin typeface="Roboto"/>
              <a:ea typeface="Roboto"/>
              <a:cs typeface="Roboto"/>
              <a:sym typeface="Roboto"/>
            </a:endParaRPr>
          </a:p>
          <a:p>
            <a:pPr marL="0" lvl="0" indent="0" algn="l" rtl="0">
              <a:spcBef>
                <a:spcPts val="0"/>
              </a:spcBef>
              <a:spcAft>
                <a:spcPts val="0"/>
              </a:spcAft>
              <a:buNone/>
            </a:pPr>
            <a:endParaRPr lang="en-IN" sz="1600" dirty="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IN" sz="1200" dirty="0">
                <a:solidFill>
                  <a:schemeClr val="bg1"/>
                </a:solidFill>
              </a:rPr>
              <a:t>The three main endogeneity sources—unobserved heterogeneity, simultaneity, and dynamic endogeneity—can be controlled for using the GMM model.</a:t>
            </a:r>
            <a:endParaRPr sz="1200" dirty="0">
              <a:solidFill>
                <a:schemeClr val="bg1"/>
              </a:solidFill>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634E-4BF6-75FC-E04A-CB5089844E02}"/>
              </a:ext>
            </a:extLst>
          </p:cNvPr>
          <p:cNvSpPr>
            <a:spLocks noGrp="1"/>
          </p:cNvSpPr>
          <p:nvPr>
            <p:ph type="title"/>
          </p:nvPr>
        </p:nvSpPr>
        <p:spPr>
          <a:xfrm>
            <a:off x="186987" y="293648"/>
            <a:ext cx="7388407" cy="709961"/>
          </a:xfrm>
        </p:spPr>
        <p:txBody>
          <a:bodyPr/>
          <a:lstStyle/>
          <a:p>
            <a:r>
              <a:rPr lang="en-US" sz="1800" b="1" dirty="0">
                <a:solidFill>
                  <a:srgbClr val="FFC000"/>
                </a:solidFill>
                <a:effectLst/>
                <a:latin typeface="Arial" panose="020B0604020202020204" pitchFamily="34" charset="0"/>
                <a:ea typeface="Arial" panose="020B0604020202020204" pitchFamily="34" charset="0"/>
              </a:rPr>
              <a:t>INSTRUMENTAL VARIABLE REGRESSION (RE, FE, BE, FD)- </a:t>
            </a:r>
            <a:endParaRPr lang="en-IN" dirty="0">
              <a:solidFill>
                <a:srgbClr val="FFC000"/>
              </a:solidFill>
            </a:endParaRPr>
          </a:p>
        </p:txBody>
      </p:sp>
      <p:sp>
        <p:nvSpPr>
          <p:cNvPr id="3" name="TextBox 2">
            <a:extLst>
              <a:ext uri="{FF2B5EF4-FFF2-40B4-BE49-F238E27FC236}">
                <a16:creationId xmlns:a16="http://schemas.microsoft.com/office/drawing/2014/main" id="{F9E6286E-24CC-9185-D163-041DF56586A4}"/>
              </a:ext>
            </a:extLst>
          </p:cNvPr>
          <p:cNvSpPr txBox="1"/>
          <p:nvPr/>
        </p:nvSpPr>
        <p:spPr>
          <a:xfrm>
            <a:off x="676507" y="1330712"/>
            <a:ext cx="7188820" cy="2800767"/>
          </a:xfrm>
          <a:prstGeom prst="rect">
            <a:avLst/>
          </a:prstGeom>
          <a:noFill/>
        </p:spPr>
        <p:txBody>
          <a:bodyPr wrap="square" rtlCol="0">
            <a:spAutoFit/>
          </a:bodyPr>
          <a:lstStyle/>
          <a:p>
            <a:pPr marL="285750" indent="-285750" algn="l">
              <a:buFont typeface="Arial" panose="020B0604020202020204" pitchFamily="34" charset="0"/>
              <a:buChar char="•"/>
            </a:pPr>
            <a:r>
              <a:rPr lang="en-US" sz="1600" b="0" i="0" dirty="0">
                <a:solidFill>
                  <a:schemeClr val="bg1"/>
                </a:solidFill>
                <a:effectLst/>
                <a:latin typeface="Söhne"/>
              </a:rPr>
              <a:t>IV regression estimates causal relationships in the presence of endogeneity, addressing bias in OLS estimates.</a:t>
            </a:r>
          </a:p>
          <a:p>
            <a:pPr marL="285750" indent="-285750" algn="l">
              <a:buFont typeface="Arial" panose="020B0604020202020204" pitchFamily="34" charset="0"/>
              <a:buChar char="•"/>
            </a:pPr>
            <a:r>
              <a:rPr lang="en-US" sz="1600" b="0" i="0" dirty="0">
                <a:solidFill>
                  <a:schemeClr val="bg1"/>
                </a:solidFill>
                <a:effectLst/>
                <a:latin typeface="Söhne"/>
              </a:rPr>
              <a:t>Useful for random effects, fixed effects, between effects, and first difference panel data models.</a:t>
            </a:r>
          </a:p>
          <a:p>
            <a:pPr marL="285750" indent="-285750" algn="l">
              <a:buFont typeface="Arial" panose="020B0604020202020204" pitchFamily="34" charset="0"/>
              <a:buChar char="•"/>
            </a:pPr>
            <a:r>
              <a:rPr lang="en-US" sz="1600" b="0" i="0" dirty="0">
                <a:solidFill>
                  <a:schemeClr val="bg1"/>
                </a:solidFill>
                <a:effectLst/>
                <a:latin typeface="Söhne"/>
              </a:rPr>
              <a:t>Instrumental variables are used to obtain consistent estimates of parameters of interest.</a:t>
            </a:r>
          </a:p>
          <a:p>
            <a:pPr marL="285750" indent="-285750" algn="l">
              <a:buFont typeface="Arial" panose="020B0604020202020204" pitchFamily="34" charset="0"/>
              <a:buChar char="•"/>
            </a:pPr>
            <a:r>
              <a:rPr lang="en-US" sz="1600" b="0" i="0" dirty="0">
                <a:solidFill>
                  <a:schemeClr val="bg1"/>
                </a:solidFill>
                <a:effectLst/>
                <a:latin typeface="Söhne"/>
              </a:rPr>
              <a:t>Helps overcome endogeneity issues and provides reliable estimates of causal effects.</a:t>
            </a:r>
          </a:p>
          <a:p>
            <a:pPr marL="285750" indent="-285750" algn="l">
              <a:buFont typeface="Arial" panose="020B0604020202020204" pitchFamily="34" charset="0"/>
              <a:buChar char="•"/>
            </a:pPr>
            <a:r>
              <a:rPr lang="en-US" sz="1600" b="0" i="0" dirty="0">
                <a:solidFill>
                  <a:schemeClr val="bg1"/>
                </a:solidFill>
                <a:effectLst/>
                <a:latin typeface="Söhne"/>
              </a:rPr>
              <a:t>IV regression is a valuable tool for panel data analysis, enhancing the validity of causal inferences.</a:t>
            </a:r>
          </a:p>
          <a:p>
            <a:pPr marL="285750" indent="-285750">
              <a:buFont typeface="Arial" panose="020B0604020202020204" pitchFamily="34" charset="0"/>
              <a:buChar char="•"/>
            </a:pPr>
            <a:endParaRPr lang="en-IN" sz="1600" dirty="0">
              <a:solidFill>
                <a:schemeClr val="bg1"/>
              </a:solidFill>
            </a:endParaRPr>
          </a:p>
        </p:txBody>
      </p:sp>
    </p:spTree>
    <p:extLst>
      <p:ext uri="{BB962C8B-B14F-4D97-AF65-F5344CB8AC3E}">
        <p14:creationId xmlns:p14="http://schemas.microsoft.com/office/powerpoint/2010/main" val="372886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8"/>
          <p:cNvSpPr txBox="1">
            <a:spLocks noGrp="1"/>
          </p:cNvSpPr>
          <p:nvPr>
            <p:ph type="title"/>
          </p:nvPr>
        </p:nvSpPr>
        <p:spPr>
          <a:xfrm>
            <a:off x="379976" y="63925"/>
            <a:ext cx="3720300" cy="10785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b="1" dirty="0">
                <a:solidFill>
                  <a:srgbClr val="FFC000"/>
                </a:solidFill>
              </a:rPr>
              <a:t>THRESHOLD REGRESSION</a:t>
            </a:r>
            <a:endParaRPr b="1" dirty="0">
              <a:solidFill>
                <a:srgbClr val="FFC000"/>
              </a:solidFill>
            </a:endParaRPr>
          </a:p>
        </p:txBody>
      </p:sp>
      <p:sp>
        <p:nvSpPr>
          <p:cNvPr id="280" name="Google Shape;280;p48"/>
          <p:cNvSpPr txBox="1"/>
          <p:nvPr/>
        </p:nvSpPr>
        <p:spPr>
          <a:xfrm>
            <a:off x="322875" y="1142425"/>
            <a:ext cx="8362200" cy="2926925"/>
          </a:xfrm>
          <a:prstGeom prst="rect">
            <a:avLst/>
          </a:prstGeom>
          <a:noFill/>
          <a:ln>
            <a:noFill/>
          </a:ln>
        </p:spPr>
        <p:txBody>
          <a:bodyPr spcFirstLastPara="1" wrap="square" lIns="91425" tIns="91425" rIns="91425" bIns="91425" anchor="t" anchorCtr="0">
            <a:spAutoFit/>
          </a:bodyPr>
          <a:lstStyle/>
          <a:p>
            <a:pPr marL="285750" indent="-285750" algn="l">
              <a:buFont typeface="Arial" panose="020B0604020202020204" pitchFamily="34" charset="0"/>
              <a:buChar char="•"/>
            </a:pPr>
            <a:r>
              <a:rPr lang="en-US" sz="1600" b="0" i="0" dirty="0">
                <a:solidFill>
                  <a:schemeClr val="bg1">
                    <a:lumMod val="95000"/>
                  </a:schemeClr>
                </a:solidFill>
                <a:effectLst/>
                <a:latin typeface="Söhne"/>
              </a:rPr>
              <a:t>Threshold regression with dynamic panel data models relationships with changing coefficients based on threshold variables in panel data.</a:t>
            </a:r>
          </a:p>
          <a:p>
            <a:pPr marL="285750" indent="-285750" algn="l">
              <a:buFont typeface="Arial" panose="020B0604020202020204" pitchFamily="34" charset="0"/>
              <a:buChar char="•"/>
            </a:pPr>
            <a:r>
              <a:rPr lang="en-US" sz="1600" b="0" i="0" dirty="0">
                <a:solidFill>
                  <a:schemeClr val="bg1">
                    <a:lumMod val="95000"/>
                  </a:schemeClr>
                </a:solidFill>
                <a:effectLst/>
                <a:latin typeface="Söhne"/>
              </a:rPr>
              <a:t>Dynamic panel data includes lagged values, capturing time dynamics and potential endogeneity issues.</a:t>
            </a:r>
          </a:p>
          <a:p>
            <a:pPr marL="285750" indent="-285750" algn="l">
              <a:buFont typeface="Arial" panose="020B0604020202020204" pitchFamily="34" charset="0"/>
              <a:buChar char="•"/>
            </a:pPr>
            <a:r>
              <a:rPr lang="en-US" sz="1600" b="0" i="0" dirty="0">
                <a:solidFill>
                  <a:schemeClr val="bg1">
                    <a:lumMod val="95000"/>
                  </a:schemeClr>
                </a:solidFill>
                <a:effectLst/>
                <a:latin typeface="Söhne"/>
              </a:rPr>
              <a:t>This approach allows for estimation of separate coefficients for different regimes or states of the threshold variable.</a:t>
            </a:r>
          </a:p>
          <a:p>
            <a:pPr marL="285750" indent="-285750" algn="l">
              <a:buFont typeface="Arial" panose="020B0604020202020204" pitchFamily="34" charset="0"/>
              <a:buChar char="•"/>
            </a:pPr>
            <a:r>
              <a:rPr lang="en-US" sz="1600" b="0" i="0" dirty="0">
                <a:solidFill>
                  <a:schemeClr val="bg1">
                    <a:lumMod val="95000"/>
                  </a:schemeClr>
                </a:solidFill>
                <a:effectLst/>
                <a:latin typeface="Söhne"/>
              </a:rPr>
              <a:t>It can uncover complex relationships not captured by linear regression methods.</a:t>
            </a:r>
          </a:p>
          <a:p>
            <a:pPr marL="285750" indent="-285750" algn="l">
              <a:buFont typeface="Arial" panose="020B0604020202020204" pitchFamily="34" charset="0"/>
              <a:buChar char="•"/>
            </a:pPr>
            <a:r>
              <a:rPr lang="en-US" sz="1600" b="0" i="0" dirty="0">
                <a:solidFill>
                  <a:schemeClr val="bg1">
                    <a:lumMod val="95000"/>
                  </a:schemeClr>
                </a:solidFill>
                <a:effectLst/>
                <a:latin typeface="Söhne"/>
              </a:rPr>
              <a:t>Valuable tool for analyzing panel data with non-linearities and time dynamics.</a:t>
            </a:r>
          </a:p>
          <a:p>
            <a:pPr marL="171450" lvl="0" indent="-171450" algn="l" rtl="0">
              <a:lnSpc>
                <a:spcPct val="115000"/>
              </a:lnSpc>
              <a:spcBef>
                <a:spcPts val="0"/>
              </a:spcBef>
              <a:spcAft>
                <a:spcPts val="0"/>
              </a:spcAft>
              <a:buClr>
                <a:schemeClr val="dk1"/>
              </a:buClr>
              <a:buSzPts val="1100"/>
              <a:buFont typeface="Arial" panose="020B0604020202020204" pitchFamily="34" charset="0"/>
              <a:buChar char="•"/>
            </a:pPr>
            <a:endParaRPr sz="1200" dirty="0">
              <a:solidFill>
                <a:schemeClr val="bg1">
                  <a:lumMod val="95000"/>
                </a:schemeClr>
              </a:solidFill>
              <a:latin typeface="Roboto"/>
              <a:ea typeface="Roboto"/>
              <a:cs typeface="Roboto"/>
              <a:sym typeface="Roboto"/>
            </a:endParaRPr>
          </a:p>
          <a:p>
            <a:pPr marL="463550" lvl="0" indent="-171450" algn="l" rtl="0">
              <a:lnSpc>
                <a:spcPct val="115000"/>
              </a:lnSpc>
              <a:spcBef>
                <a:spcPts val="0"/>
              </a:spcBef>
              <a:spcAft>
                <a:spcPts val="0"/>
              </a:spcAft>
              <a:buClr>
                <a:schemeClr val="dk1"/>
              </a:buClr>
              <a:buSzPts val="1100"/>
              <a:buFont typeface="Arial" panose="020B0604020202020204" pitchFamily="34" charset="0"/>
              <a:buChar char="•"/>
            </a:pPr>
            <a:endParaRPr sz="1200" dirty="0">
              <a:solidFill>
                <a:schemeClr val="bg1">
                  <a:lumMod val="95000"/>
                </a:schemeClr>
              </a:solidFill>
              <a:latin typeface="Roboto"/>
              <a:ea typeface="Roboto"/>
              <a:cs typeface="Roboto"/>
              <a:sym typeface="Roboto"/>
            </a:endParaRPr>
          </a:p>
          <a:p>
            <a:pPr marL="285750" lvl="0" indent="-285750" algn="l" rtl="0">
              <a:spcBef>
                <a:spcPts val="0"/>
              </a:spcBef>
              <a:spcAft>
                <a:spcPts val="0"/>
              </a:spcAft>
              <a:buFont typeface="Arial" panose="020B0604020202020204" pitchFamily="34" charset="0"/>
              <a:buChar char="•"/>
            </a:pPr>
            <a:endParaRPr sz="1600" dirty="0">
              <a:solidFill>
                <a:schemeClr val="bg1">
                  <a:lumMod val="95000"/>
                </a:schemeClr>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7113-6966-6834-FFB2-CF3AC1CC6720}"/>
              </a:ext>
            </a:extLst>
          </p:cNvPr>
          <p:cNvSpPr>
            <a:spLocks noGrp="1"/>
          </p:cNvSpPr>
          <p:nvPr>
            <p:ph type="title"/>
          </p:nvPr>
        </p:nvSpPr>
        <p:spPr>
          <a:xfrm>
            <a:off x="201857" y="152401"/>
            <a:ext cx="5611646" cy="583579"/>
          </a:xfrm>
        </p:spPr>
        <p:txBody>
          <a:bodyPr>
            <a:normAutofit/>
          </a:bodyPr>
          <a:lstStyle/>
          <a:p>
            <a:r>
              <a:rPr lang="en-IN" sz="2000" b="1" dirty="0">
                <a:solidFill>
                  <a:srgbClr val="FFC000"/>
                </a:solidFill>
                <a:effectLst/>
                <a:latin typeface="Arial" panose="020B0604020202020204" pitchFamily="34" charset="0"/>
                <a:ea typeface="Arial" panose="020B0604020202020204" pitchFamily="34" charset="0"/>
              </a:rPr>
              <a:t>PANEL UNIT ROOT TESTS</a:t>
            </a:r>
            <a:endParaRPr lang="en-IN" sz="2800" dirty="0">
              <a:solidFill>
                <a:srgbClr val="FFC000"/>
              </a:solidFill>
            </a:endParaRPr>
          </a:p>
        </p:txBody>
      </p:sp>
      <p:sp>
        <p:nvSpPr>
          <p:cNvPr id="6" name="Rectangle 3">
            <a:extLst>
              <a:ext uri="{FF2B5EF4-FFF2-40B4-BE49-F238E27FC236}">
                <a16:creationId xmlns:a16="http://schemas.microsoft.com/office/drawing/2014/main" id="{DAA5AD2C-EE0C-59E6-70C5-930456BBDC47}"/>
              </a:ext>
            </a:extLst>
          </p:cNvPr>
          <p:cNvSpPr>
            <a:spLocks noChangeArrowheads="1"/>
          </p:cNvSpPr>
          <p:nvPr/>
        </p:nvSpPr>
        <p:spPr bwMode="auto">
          <a:xfrm>
            <a:off x="417448" y="961076"/>
            <a:ext cx="7001831"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lumMod val="95000"/>
                </a:schemeClr>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bg1">
                    <a:lumMod val="95000"/>
                  </a:schemeClr>
                </a:solidFill>
                <a:effectLst/>
                <a:latin typeface="Söhne"/>
              </a:rPr>
              <a:t>Panel unit root tests are statistical tests used to determine if a panel data series exhibits unit root behavior, indicating non-stationarity and a stochastic trend.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chemeClr val="bg1">
                    <a:lumMod val="95000"/>
                  </a:schemeClr>
                </a:solidFill>
                <a:effectLst/>
                <a:latin typeface="Söhne"/>
              </a:rPr>
              <a:t>Panel unit root tests are useful in panel data analysis to assess the stationarity of variables, which is important for econometric modeling.</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chemeClr val="bg1">
                    <a:lumMod val="95000"/>
                  </a:schemeClr>
                </a:solidFill>
                <a:effectLst/>
                <a:latin typeface="Söhne"/>
              </a:rPr>
              <a:t>If a variable is found to have a unit root, it suggests that the variable is non-stationary and may require differencing or other techniques for </a:t>
            </a:r>
            <a:r>
              <a:rPr kumimoji="0" lang="en-US" altLang="en-US" sz="1600" b="0" i="0" u="none" strike="noStrike" cap="none" normalizeH="0" baseline="0" dirty="0" err="1">
                <a:ln>
                  <a:noFill/>
                </a:ln>
                <a:solidFill>
                  <a:schemeClr val="bg1">
                    <a:lumMod val="95000"/>
                  </a:schemeClr>
                </a:solidFill>
                <a:effectLst/>
                <a:latin typeface="Söhne"/>
              </a:rPr>
              <a:t>stationarization</a:t>
            </a:r>
            <a:r>
              <a:rPr kumimoji="0" lang="en-US" altLang="en-US" sz="1600" b="0" i="0" u="none" strike="noStrike" cap="none" normalizeH="0" baseline="0" dirty="0">
                <a:ln>
                  <a:noFill/>
                </a:ln>
                <a:solidFill>
                  <a:schemeClr val="bg1">
                    <a:lumMod val="95000"/>
                  </a:schemeClr>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chemeClr val="bg1">
                    <a:lumMod val="95000"/>
                  </a:schemeClr>
                </a:solidFill>
                <a:effectLst/>
                <a:latin typeface="Söhne"/>
              </a:rPr>
              <a:t>Panel unit root tests help in identifying the appropriate treatment of non-stationary variables in panel data analysis, aiding in robust and reliable econometric modeling.</a:t>
            </a:r>
            <a:endParaRPr kumimoji="0" lang="en-US" altLang="en-US" sz="1050" b="0" i="0" u="none" strike="noStrike" cap="none" normalizeH="0" baseline="0" dirty="0">
              <a:ln>
                <a:noFill/>
              </a:ln>
              <a:solidFill>
                <a:schemeClr val="bg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chemeClr val="bg1">
                    <a:lumMod val="95000"/>
                  </a:schemeClr>
                </a:solidFill>
                <a:effectLst/>
                <a:latin typeface="Söhne"/>
              </a:rPr>
              <a:t>Commonly used panel unit root tests include the Levin-Lin-Chu (LLC) test, the </a:t>
            </a:r>
            <a:r>
              <a:rPr kumimoji="0" lang="en-US" altLang="en-US" sz="1600" b="0" i="0" u="none" strike="noStrike" cap="none" normalizeH="0" baseline="0" dirty="0" err="1">
                <a:ln>
                  <a:noFill/>
                </a:ln>
                <a:solidFill>
                  <a:schemeClr val="bg1">
                    <a:lumMod val="95000"/>
                  </a:schemeClr>
                </a:solidFill>
                <a:effectLst/>
                <a:latin typeface="Söhne"/>
              </a:rPr>
              <a:t>Im</a:t>
            </a:r>
            <a:r>
              <a:rPr kumimoji="0" lang="en-US" altLang="en-US" sz="1600" b="0" i="0" u="none" strike="noStrike" cap="none" normalizeH="0" baseline="0" dirty="0">
                <a:ln>
                  <a:noFill/>
                </a:ln>
                <a:solidFill>
                  <a:schemeClr val="bg1">
                    <a:lumMod val="95000"/>
                  </a:schemeClr>
                </a:solidFill>
                <a:effectLst/>
                <a:latin typeface="Söhne"/>
              </a:rPr>
              <a:t>-</a:t>
            </a:r>
            <a:r>
              <a:rPr kumimoji="0" lang="en-US" altLang="en-US" sz="1600" b="0" i="0" u="none" strike="noStrike" cap="none" normalizeH="0" baseline="0" dirty="0" err="1">
                <a:ln>
                  <a:noFill/>
                </a:ln>
                <a:solidFill>
                  <a:schemeClr val="bg1">
                    <a:lumMod val="95000"/>
                  </a:schemeClr>
                </a:solidFill>
                <a:effectLst/>
                <a:latin typeface="Söhne"/>
              </a:rPr>
              <a:t>Pesaran</a:t>
            </a:r>
            <a:r>
              <a:rPr kumimoji="0" lang="en-US" altLang="en-US" sz="1600" b="0" i="0" u="none" strike="noStrike" cap="none" normalizeH="0" baseline="0" dirty="0">
                <a:ln>
                  <a:noFill/>
                </a:ln>
                <a:solidFill>
                  <a:schemeClr val="bg1">
                    <a:lumMod val="95000"/>
                  </a:schemeClr>
                </a:solidFill>
                <a:effectLst/>
                <a:latin typeface="Söhne"/>
              </a:rPr>
              <a:t>-Shin (IPS) test, and Fisher-type panel unit root tests.</a:t>
            </a:r>
          </a:p>
        </p:txBody>
      </p:sp>
    </p:spTree>
    <p:extLst>
      <p:ext uri="{BB962C8B-B14F-4D97-AF65-F5344CB8AC3E}">
        <p14:creationId xmlns:p14="http://schemas.microsoft.com/office/powerpoint/2010/main" val="204936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387197" y="100304"/>
            <a:ext cx="2635921" cy="142875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rgbClr val="E2A983"/>
              </a:buClr>
              <a:buSzPts val="3600"/>
              <a:buFont typeface="Century Gothic"/>
              <a:buNone/>
            </a:pPr>
            <a:r>
              <a:rPr lang="en" sz="3600" b="1">
                <a:solidFill>
                  <a:srgbClr val="E2A983"/>
                </a:solidFill>
              </a:rPr>
              <a:t>TOPIC</a:t>
            </a:r>
            <a:endParaRPr sz="4500" b="1">
              <a:solidFill>
                <a:srgbClr val="E2A983"/>
              </a:solidFill>
            </a:endParaRPr>
          </a:p>
        </p:txBody>
      </p:sp>
      <p:sp>
        <p:nvSpPr>
          <p:cNvPr id="184" name="Google Shape;184;p32"/>
          <p:cNvSpPr txBox="1"/>
          <p:nvPr/>
        </p:nvSpPr>
        <p:spPr>
          <a:xfrm>
            <a:off x="310243" y="1749490"/>
            <a:ext cx="8117633" cy="210057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300" b="1" i="0" u="none" strike="noStrike" dirty="0">
                <a:solidFill>
                  <a:srgbClr val="FFC000"/>
                </a:solidFill>
                <a:latin typeface="Arial"/>
                <a:ea typeface="Arial"/>
                <a:cs typeface="Arial"/>
                <a:sym typeface="Arial"/>
              </a:rPr>
              <a:t>Income Inequality and Crime: Dynamic Impacts Using Panel Data in India</a:t>
            </a:r>
            <a:endParaRPr sz="3300" b="0" dirty="0">
              <a:solidFill>
                <a:srgbClr val="FFC000"/>
              </a:solidFill>
              <a:latin typeface="Century Gothic"/>
              <a:ea typeface="Century Gothic"/>
              <a:cs typeface="Century Gothic"/>
              <a:sym typeface="Century Gothic"/>
            </a:endParaRPr>
          </a:p>
          <a:p>
            <a:pPr marL="0" marR="0" lvl="0" indent="0" algn="l" rtl="0">
              <a:spcBef>
                <a:spcPts val="0"/>
              </a:spcBef>
              <a:spcAft>
                <a:spcPts val="0"/>
              </a:spcAft>
              <a:buNone/>
            </a:pPr>
            <a:br>
              <a:rPr lang="en" sz="3300" dirty="0">
                <a:solidFill>
                  <a:srgbClr val="FFC000"/>
                </a:solidFill>
                <a:latin typeface="Century Gothic"/>
                <a:ea typeface="Century Gothic"/>
                <a:cs typeface="Century Gothic"/>
                <a:sym typeface="Century Gothic"/>
              </a:rPr>
            </a:br>
            <a:endParaRPr sz="3300" dirty="0">
              <a:solidFill>
                <a:srgbClr val="FFC000"/>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4E523D-C047-85F4-1795-8E8C03707C04}"/>
              </a:ext>
            </a:extLst>
          </p:cNvPr>
          <p:cNvSpPr txBox="1"/>
          <p:nvPr/>
        </p:nvSpPr>
        <p:spPr>
          <a:xfrm>
            <a:off x="349405" y="297365"/>
            <a:ext cx="8214732" cy="3600986"/>
          </a:xfrm>
          <a:prstGeom prst="rect">
            <a:avLst/>
          </a:prstGeom>
          <a:noFill/>
        </p:spPr>
        <p:txBody>
          <a:bodyPr wrap="square" rtlCol="0">
            <a:spAutoFit/>
          </a:bodyPr>
          <a:lstStyle/>
          <a:p>
            <a:pPr marL="285750" indent="-285750" algn="l">
              <a:buFont typeface="Arial" panose="020B0604020202020204" pitchFamily="34" charset="0"/>
              <a:buChar char="•"/>
            </a:pPr>
            <a:endParaRPr lang="en-US" b="0" i="0" dirty="0">
              <a:solidFill>
                <a:schemeClr val="bg1"/>
              </a:solidFill>
              <a:effectLst/>
              <a:latin typeface="Söhne"/>
            </a:endParaRPr>
          </a:p>
          <a:p>
            <a:pPr algn="l"/>
            <a:r>
              <a:rPr lang="en-IN" sz="1800" b="1" dirty="0">
                <a:solidFill>
                  <a:srgbClr val="FFC000"/>
                </a:solidFill>
                <a:effectLst/>
                <a:latin typeface="Arial" panose="020B0604020202020204" pitchFamily="34" charset="0"/>
                <a:ea typeface="Arial" panose="020B0604020202020204" pitchFamily="34" charset="0"/>
              </a:rPr>
              <a:t>ARDL APPROACH TO COINTEGRATION AND BOUNDS TEST</a:t>
            </a:r>
            <a:endParaRPr lang="en-IN" sz="1800" b="1" dirty="0">
              <a:solidFill>
                <a:srgbClr val="FFC000"/>
              </a:solidFill>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endParaRPr lang="en-US" dirty="0">
              <a:solidFill>
                <a:schemeClr val="accent6">
                  <a:lumMod val="60000"/>
                  <a:lumOff val="40000"/>
                </a:schemeClr>
              </a:solidFill>
              <a:latin typeface="Söhne"/>
            </a:endParaRPr>
          </a:p>
          <a:p>
            <a:pPr marL="285750" indent="-285750" algn="l">
              <a:buFont typeface="Arial" panose="020B0604020202020204" pitchFamily="34" charset="0"/>
              <a:buChar char="•"/>
            </a:pPr>
            <a:r>
              <a:rPr lang="en-US" b="0" i="0" dirty="0">
                <a:solidFill>
                  <a:schemeClr val="bg1"/>
                </a:solidFill>
                <a:effectLst/>
                <a:latin typeface="Söhne"/>
              </a:rPr>
              <a:t>ARDL approach to cointegration is used when panel unit root tests indicate that variables in a panel dataset are non-stationary and exhibit unit root behavior.</a:t>
            </a:r>
          </a:p>
          <a:p>
            <a:pPr marL="285750" indent="-285750" algn="l">
              <a:buFont typeface="Arial" panose="020B0604020202020204" pitchFamily="34" charset="0"/>
              <a:buChar char="•"/>
            </a:pPr>
            <a:endParaRPr lang="en-US" b="0" i="0" dirty="0">
              <a:solidFill>
                <a:schemeClr val="bg1"/>
              </a:solidFill>
              <a:effectLst/>
              <a:latin typeface="Söhne"/>
            </a:endParaRPr>
          </a:p>
          <a:p>
            <a:pPr marL="285750" indent="-285750" algn="l">
              <a:buFont typeface="Arial" panose="020B0604020202020204" pitchFamily="34" charset="0"/>
              <a:buChar char="•"/>
            </a:pPr>
            <a:r>
              <a:rPr lang="en-US" b="0" i="0" dirty="0">
                <a:solidFill>
                  <a:schemeClr val="bg1"/>
                </a:solidFill>
                <a:effectLst/>
                <a:latin typeface="Söhne"/>
              </a:rPr>
              <a:t>ARDL involves estimating an autoregressive model that includes lagged levels and first-difference terms of non-stationary variables, along with other relevant variables.</a:t>
            </a:r>
          </a:p>
          <a:p>
            <a:pPr marL="285750" indent="-285750" algn="l">
              <a:buFont typeface="Arial" panose="020B0604020202020204" pitchFamily="34" charset="0"/>
              <a:buChar char="•"/>
            </a:pPr>
            <a:endParaRPr lang="en-US" b="0" i="0" dirty="0">
              <a:solidFill>
                <a:schemeClr val="bg1"/>
              </a:solidFill>
              <a:effectLst/>
              <a:latin typeface="Söhne"/>
            </a:endParaRPr>
          </a:p>
          <a:p>
            <a:pPr marL="285750" indent="-285750" algn="l">
              <a:buFont typeface="Arial" panose="020B0604020202020204" pitchFamily="34" charset="0"/>
              <a:buChar char="•"/>
            </a:pPr>
            <a:r>
              <a:rPr lang="en-US" b="0" i="0" dirty="0">
                <a:solidFill>
                  <a:schemeClr val="bg1"/>
                </a:solidFill>
                <a:effectLst/>
                <a:latin typeface="Söhne"/>
              </a:rPr>
              <a:t>The lag order in the ARDL model is determined based on standard model selection criteria, such as AIC or BIC.</a:t>
            </a:r>
          </a:p>
          <a:p>
            <a:pPr marL="285750" indent="-285750" algn="l">
              <a:buFont typeface="Arial" panose="020B0604020202020204" pitchFamily="34" charset="0"/>
              <a:buChar char="•"/>
            </a:pPr>
            <a:r>
              <a:rPr lang="en-US" b="0" i="0" dirty="0">
                <a:solidFill>
                  <a:schemeClr val="bg1"/>
                </a:solidFill>
                <a:effectLst/>
                <a:latin typeface="Söhne"/>
              </a:rPr>
              <a:t>ARDL allows for the estimation of short-run and long-run dynamics between the variables, even when not all variables are stationary, making it advantageous for panel data analysis.</a:t>
            </a:r>
          </a:p>
          <a:p>
            <a:pPr marL="285750" indent="-285750" algn="l">
              <a:buFont typeface="Arial" panose="020B0604020202020204" pitchFamily="34" charset="0"/>
              <a:buChar char="•"/>
            </a:pPr>
            <a:r>
              <a:rPr lang="en-US" b="0" i="0" dirty="0">
                <a:solidFill>
                  <a:schemeClr val="bg1"/>
                </a:solidFill>
                <a:effectLst/>
                <a:latin typeface="Söhne"/>
              </a:rPr>
              <a:t>Bounds test can be used to confirm the existence of cointegration, and the estimated coefficients in the ARDL model can be interpreted as the long-run equilibrium relationship between the variables.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6488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8FF661-5BC3-E59C-4239-D40A6D360ACF}"/>
              </a:ext>
            </a:extLst>
          </p:cNvPr>
          <p:cNvSpPr txBox="1"/>
          <p:nvPr/>
        </p:nvSpPr>
        <p:spPr>
          <a:xfrm>
            <a:off x="505523" y="245327"/>
            <a:ext cx="8333678" cy="707886"/>
          </a:xfrm>
          <a:prstGeom prst="rect">
            <a:avLst/>
          </a:prstGeom>
          <a:noFill/>
        </p:spPr>
        <p:txBody>
          <a:bodyPr wrap="square" rtlCol="0">
            <a:spAutoFit/>
          </a:bodyPr>
          <a:lstStyle/>
          <a:p>
            <a:r>
              <a:rPr lang="en-IN" sz="2000" b="1" dirty="0">
                <a:solidFill>
                  <a:schemeClr val="accent6">
                    <a:lumMod val="40000"/>
                    <a:lumOff val="60000"/>
                  </a:schemeClr>
                </a:solidFill>
              </a:rPr>
              <a:t>WHAT INSTRUMENTS AND CONTROL VARIABLES I HAVE CHOOSEN</a:t>
            </a:r>
          </a:p>
        </p:txBody>
      </p:sp>
      <p:sp>
        <p:nvSpPr>
          <p:cNvPr id="3" name="TextBox 2">
            <a:extLst>
              <a:ext uri="{FF2B5EF4-FFF2-40B4-BE49-F238E27FC236}">
                <a16:creationId xmlns:a16="http://schemas.microsoft.com/office/drawing/2014/main" id="{AED3F726-F574-5FD1-B46F-81653C12CDB1}"/>
              </a:ext>
            </a:extLst>
          </p:cNvPr>
          <p:cNvSpPr txBox="1"/>
          <p:nvPr/>
        </p:nvSpPr>
        <p:spPr>
          <a:xfrm>
            <a:off x="304799" y="1302618"/>
            <a:ext cx="8192431" cy="3477875"/>
          </a:xfrm>
          <a:prstGeom prst="rect">
            <a:avLst/>
          </a:prstGeom>
          <a:noFill/>
        </p:spPr>
        <p:txBody>
          <a:bodyPr wrap="square" rtlCol="0">
            <a:spAutoFit/>
          </a:bodyPr>
          <a:lstStyle/>
          <a:p>
            <a:pPr marL="171450" indent="-171450">
              <a:buFont typeface="Arial" panose="020B0604020202020204" pitchFamily="34" charset="0"/>
              <a:buChar char="•"/>
            </a:pPr>
            <a:r>
              <a:rPr lang="en-IN" sz="1200" b="1" dirty="0">
                <a:solidFill>
                  <a:schemeClr val="bg1"/>
                </a:solidFill>
              </a:rPr>
              <a:t>DEPENDENT VARIABLE- </a:t>
            </a:r>
            <a:r>
              <a:rPr lang="en-IN" sz="1200" b="1" dirty="0">
                <a:solidFill>
                  <a:srgbClr val="92D050"/>
                </a:solidFill>
              </a:rPr>
              <a:t>IPC+SLL CRIMES</a:t>
            </a:r>
          </a:p>
          <a:p>
            <a:pPr marL="171450" indent="-171450">
              <a:buFont typeface="Arial" panose="020B0604020202020204" pitchFamily="34" charset="0"/>
              <a:buChar char="•"/>
            </a:pPr>
            <a:r>
              <a:rPr lang="en-IN" sz="1200" dirty="0">
                <a:solidFill>
                  <a:schemeClr val="bg1"/>
                </a:solidFill>
              </a:rPr>
              <a:t>IPC crimes- Indian Penal code of </a:t>
            </a:r>
            <a:r>
              <a:rPr lang="en-IN" sz="1200" dirty="0" err="1">
                <a:solidFill>
                  <a:schemeClr val="bg1"/>
                </a:solidFill>
              </a:rPr>
              <a:t>india</a:t>
            </a:r>
            <a:r>
              <a:rPr lang="en-IN" sz="1200" dirty="0">
                <a:solidFill>
                  <a:schemeClr val="bg1"/>
                </a:solidFill>
              </a:rPr>
              <a:t>, includes</a:t>
            </a:r>
            <a:r>
              <a:rPr lang="en-US" b="0" i="0" dirty="0">
                <a:solidFill>
                  <a:schemeClr val="bg1"/>
                </a:solidFill>
                <a:effectLst/>
                <a:latin typeface="Söhne"/>
              </a:rPr>
              <a:t>theft, robbery, cheating, murder, kidnapping, and rape, among others.</a:t>
            </a:r>
            <a:endParaRPr lang="en-IN" sz="1200" i="0" dirty="0">
              <a:solidFill>
                <a:schemeClr val="bg1"/>
              </a:solidFill>
              <a:effectLst/>
              <a:latin typeface="Söhne"/>
            </a:endParaRPr>
          </a:p>
          <a:p>
            <a:pPr marL="171450" indent="-171450">
              <a:buFont typeface="Arial" panose="020B0604020202020204" pitchFamily="34" charset="0"/>
              <a:buChar char="•"/>
            </a:pPr>
            <a:r>
              <a:rPr lang="en-IN" sz="1200" dirty="0">
                <a:solidFill>
                  <a:schemeClr val="bg1"/>
                </a:solidFill>
                <a:latin typeface="Söhne"/>
              </a:rPr>
              <a:t>SLL crimes- </a:t>
            </a:r>
            <a:r>
              <a:rPr lang="en-US" b="0" i="0" dirty="0">
                <a:solidFill>
                  <a:schemeClr val="bg1"/>
                </a:solidFill>
                <a:effectLst/>
                <a:latin typeface="Söhne"/>
              </a:rPr>
              <a:t>Special and Local Laws, which refers to the various special laws enacted by the Indian government to address specific types of offenses or situations.</a:t>
            </a:r>
            <a:r>
              <a:rPr lang="en-IN" sz="1200" b="0" dirty="0">
                <a:solidFill>
                  <a:schemeClr val="bg1"/>
                </a:solidFill>
                <a:latin typeface="Söhne"/>
              </a:rPr>
              <a:t> EX-</a:t>
            </a:r>
            <a:r>
              <a:rPr lang="en-IN" b="0" i="0" dirty="0">
                <a:solidFill>
                  <a:schemeClr val="bg1"/>
                </a:solidFill>
                <a:effectLst/>
                <a:latin typeface="Söhne"/>
              </a:rPr>
              <a:t>Crimes under Special Laws: </a:t>
            </a:r>
            <a:r>
              <a:rPr lang="en-IN" sz="1200" b="0" dirty="0">
                <a:solidFill>
                  <a:schemeClr val="bg1"/>
                </a:solidFill>
                <a:latin typeface="Söhne"/>
              </a:rPr>
              <a:t>under the NDPS act, cyber crimes, some crimes against women</a:t>
            </a:r>
          </a:p>
          <a:p>
            <a:pPr marL="171450" indent="-171450">
              <a:buFont typeface="Arial" panose="020B0604020202020204" pitchFamily="34" charset="0"/>
              <a:buChar char="•"/>
            </a:pPr>
            <a:r>
              <a:rPr lang="en-US" b="0" i="0" dirty="0">
                <a:solidFill>
                  <a:schemeClr val="bg1"/>
                </a:solidFill>
                <a:effectLst/>
                <a:latin typeface="Söhne"/>
              </a:rPr>
              <a:t>The total IPC and SLL crimes reported can provide a broad understanding of the overall crime situation in India</a:t>
            </a:r>
            <a:endParaRPr lang="en-IN" dirty="0">
              <a:solidFill>
                <a:schemeClr val="bg1"/>
              </a:solidFill>
            </a:endParaRPr>
          </a:p>
          <a:p>
            <a:pPr marL="171450" indent="-171450">
              <a:buFont typeface="Arial" panose="020B0604020202020204" pitchFamily="34" charset="0"/>
              <a:buChar char="•"/>
            </a:pPr>
            <a:endParaRPr lang="en-IN" dirty="0">
              <a:solidFill>
                <a:schemeClr val="bg1"/>
              </a:solidFill>
            </a:endParaRPr>
          </a:p>
          <a:p>
            <a:pPr marL="171450" indent="-171450">
              <a:buFont typeface="Arial" panose="020B0604020202020204" pitchFamily="34" charset="0"/>
              <a:buChar char="•"/>
            </a:pPr>
            <a:r>
              <a:rPr lang="en-IN" sz="1200" dirty="0">
                <a:solidFill>
                  <a:schemeClr val="bg1"/>
                </a:solidFill>
              </a:rPr>
              <a:t>INDEPENDENT VARIABLE- </a:t>
            </a:r>
            <a:r>
              <a:rPr lang="en-IN" sz="1200" b="1" dirty="0">
                <a:solidFill>
                  <a:srgbClr val="92D050"/>
                </a:solidFill>
              </a:rPr>
              <a:t>SPI INDEX</a:t>
            </a:r>
          </a:p>
          <a:p>
            <a:pPr marL="171450" indent="-171450">
              <a:buFont typeface="Arial" panose="020B0604020202020204" pitchFamily="34" charset="0"/>
              <a:buChar char="•"/>
            </a:pPr>
            <a:r>
              <a:rPr lang="en-US" b="0" i="0" dirty="0">
                <a:solidFill>
                  <a:schemeClr val="bg1"/>
                </a:solidFill>
                <a:effectLst/>
                <a:latin typeface="Söhne"/>
              </a:rPr>
              <a:t>The Social Progress Index (SPI) is a composite index that measures the social and environmental well-being of countries. One of the indicators included in the SPI is the Gini coefficient, which is a measure of income inequality. The Gini coefficient ranges from 0 (perfect equality) to 1 (perfect inequality), with higher values indicating greater income inequality</a:t>
            </a:r>
            <a:r>
              <a:rPr lang="en-US" b="0" i="0" dirty="0">
                <a:solidFill>
                  <a:srgbClr val="D1D5DB"/>
                </a:solidFill>
                <a:effectLst/>
                <a:latin typeface="Söhne"/>
              </a:rPr>
              <a:t>.</a:t>
            </a:r>
            <a:endParaRPr lang="en-IN" dirty="0">
              <a:solidFill>
                <a:schemeClr val="bg1"/>
              </a:solidFill>
            </a:endParaRPr>
          </a:p>
          <a:p>
            <a:pPr marL="171450" indent="-171450">
              <a:buFont typeface="Arial" panose="020B0604020202020204" pitchFamily="34" charset="0"/>
              <a:buChar char="•"/>
            </a:pPr>
            <a:endParaRPr lang="en-IN" dirty="0">
              <a:solidFill>
                <a:schemeClr val="bg1"/>
              </a:solidFill>
            </a:endParaRPr>
          </a:p>
          <a:p>
            <a:pPr marL="171450" indent="-1714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1595448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B1CC4-D65A-6279-95F3-8F807C19B272}"/>
              </a:ext>
            </a:extLst>
          </p:cNvPr>
          <p:cNvSpPr txBox="1"/>
          <p:nvPr/>
        </p:nvSpPr>
        <p:spPr>
          <a:xfrm>
            <a:off x="226370" y="594107"/>
            <a:ext cx="8579005" cy="3616375"/>
          </a:xfrm>
          <a:prstGeom prst="rect">
            <a:avLst/>
          </a:prstGeom>
          <a:noFill/>
        </p:spPr>
        <p:txBody>
          <a:bodyPr wrap="square" rtlCol="0">
            <a:spAutoFit/>
          </a:bodyPr>
          <a:lstStyle/>
          <a:p>
            <a:pPr marL="285750" indent="-285750">
              <a:buFont typeface="Arial" panose="020B0604020202020204" pitchFamily="34" charset="0"/>
              <a:buChar char="•"/>
            </a:pPr>
            <a:r>
              <a:rPr lang="en-IN" sz="1200" b="1" dirty="0">
                <a:solidFill>
                  <a:schemeClr val="bg1"/>
                </a:solidFill>
              </a:rPr>
              <a:t>INSTRUMENTS- GSDP,EDUCATION</a:t>
            </a:r>
          </a:p>
          <a:p>
            <a:pPr marL="285750" indent="-285750">
              <a:buFont typeface="Arial" panose="020B0604020202020204" pitchFamily="34" charset="0"/>
              <a:buChar char="•"/>
            </a:pPr>
            <a:endParaRPr lang="en-IN" sz="1200" b="1" dirty="0">
              <a:solidFill>
                <a:schemeClr val="bg1"/>
              </a:solidFill>
            </a:endParaRPr>
          </a:p>
          <a:p>
            <a:pPr marL="285750" indent="-285750">
              <a:buFont typeface="Arial" panose="020B0604020202020204" pitchFamily="34" charset="0"/>
              <a:buChar char="•"/>
            </a:pPr>
            <a:r>
              <a:rPr lang="en-US" b="1" i="0" dirty="0">
                <a:solidFill>
                  <a:srgbClr val="92D050"/>
                </a:solidFill>
                <a:effectLst/>
                <a:latin typeface="Söhne"/>
              </a:rPr>
              <a:t>Gross State Domestic Product (GSDP in lakhs</a:t>
            </a:r>
            <a:r>
              <a:rPr lang="en-US" sz="1200" dirty="0">
                <a:solidFill>
                  <a:schemeClr val="bg1"/>
                </a:solidFill>
                <a:latin typeface="Söhne"/>
              </a:rPr>
              <a:t>)</a:t>
            </a:r>
            <a:r>
              <a:rPr lang="en-US" sz="1200" b="0" i="0" dirty="0">
                <a:solidFill>
                  <a:schemeClr val="bg1"/>
                </a:solidFill>
                <a:effectLst/>
                <a:latin typeface="Söhne"/>
              </a:rPr>
              <a:t> is a measure of the total economic output of a state in India. it is often used as an indicator of economic development and growth, and higher levels of GSDP are generally associated with higher levels of economic prosperity and higher standards of living for residents of a state</a:t>
            </a:r>
            <a:r>
              <a:rPr lang="en-US" sz="1200" dirty="0">
                <a:solidFill>
                  <a:schemeClr val="bg1"/>
                </a:solidFill>
                <a:latin typeface="Söhne"/>
              </a:rPr>
              <a:t> and </a:t>
            </a:r>
            <a:r>
              <a:rPr lang="en-US" sz="1200" b="0" i="0" dirty="0">
                <a:solidFill>
                  <a:schemeClr val="bg1"/>
                </a:solidFill>
                <a:effectLst/>
                <a:latin typeface="Söhne"/>
              </a:rPr>
              <a:t>higher levels of GSDP may be associated with greater access to education and job opportunities, which can reduce income </a:t>
            </a:r>
            <a:r>
              <a:rPr lang="en-US" sz="1200" b="0" i="0" dirty="0" err="1">
                <a:solidFill>
                  <a:schemeClr val="bg1"/>
                </a:solidFill>
                <a:effectLst/>
                <a:latin typeface="Söhne"/>
              </a:rPr>
              <a:t>inequality.can</a:t>
            </a:r>
            <a:r>
              <a:rPr lang="en-US" sz="1200" b="0" i="0" dirty="0">
                <a:solidFill>
                  <a:schemeClr val="bg1"/>
                </a:solidFill>
                <a:effectLst/>
                <a:latin typeface="Söhne"/>
              </a:rPr>
              <a:t> lead to higher levels of income for some individuals. However, if the benefits of economic growth are not distributed equally across the population, this can contribute to income inequality. GSDP is not a direct measure of income inequality, it can be a useful indicator of the underlying economic and social conditions that contribute to income inequality.</a:t>
            </a:r>
          </a:p>
          <a:p>
            <a:pPr marL="285750" indent="-285750">
              <a:buFont typeface="Arial" panose="020B0604020202020204" pitchFamily="34" charset="0"/>
              <a:buChar char="•"/>
            </a:pPr>
            <a:endParaRPr lang="en-US" sz="1200" dirty="0">
              <a:solidFill>
                <a:schemeClr val="bg1"/>
              </a:solidFill>
              <a:latin typeface="Söhne"/>
            </a:endParaRPr>
          </a:p>
          <a:p>
            <a:pPr marL="285750" indent="-285750">
              <a:buFont typeface="Arial" panose="020B0604020202020204" pitchFamily="34" charset="0"/>
              <a:buChar char="•"/>
            </a:pPr>
            <a:r>
              <a:rPr lang="en-US" b="1" dirty="0">
                <a:solidFill>
                  <a:srgbClr val="92D050"/>
                </a:solidFill>
                <a:latin typeface="Söhne"/>
              </a:rPr>
              <a:t>Education(net enrollment rate) in primary education-</a:t>
            </a:r>
            <a:r>
              <a:rPr lang="en-US" b="0" i="0" dirty="0">
                <a:solidFill>
                  <a:srgbClr val="D1D5DB"/>
                </a:solidFill>
                <a:effectLst/>
                <a:latin typeface="Söhne"/>
              </a:rPr>
              <a:t>Net enrollment rate (NER) in primary education can be a useful indicator for educational attainment. NER is the percentage of primary-school-age children who are enrolled in primary school. Overall, income inequality can indirectly affect NER in several ways, by creating disparities in access to educational resources, affecting the quality of education, and limiting the ability of low-income families to pay for education</a:t>
            </a:r>
            <a:r>
              <a:rPr lang="en-US" sz="1600" b="0" i="0" dirty="0">
                <a:solidFill>
                  <a:srgbClr val="D1D5DB"/>
                </a:solidFill>
                <a:effectLst/>
                <a:latin typeface="Söhne"/>
              </a:rPr>
              <a:t>.</a:t>
            </a:r>
          </a:p>
          <a:p>
            <a:endParaRPr lang="en-IN" sz="1200" b="1" dirty="0">
              <a:solidFill>
                <a:schemeClr val="bg1"/>
              </a:solidFill>
            </a:endParaRPr>
          </a:p>
          <a:p>
            <a:pPr marL="285750" indent="-285750">
              <a:buFont typeface="Arial" panose="020B0604020202020204" pitchFamily="34" charset="0"/>
              <a:buChar char="•"/>
            </a:pPr>
            <a:endParaRPr lang="en-IN" sz="1100" b="1" dirty="0">
              <a:solidFill>
                <a:schemeClr val="bg1"/>
              </a:solidFill>
            </a:endParaRPr>
          </a:p>
          <a:p>
            <a:pPr marL="285750" indent="-285750">
              <a:buFont typeface="Arial" panose="020B0604020202020204" pitchFamily="34" charset="0"/>
              <a:buChar char="•"/>
            </a:pPr>
            <a:endParaRPr lang="en-IN" sz="1200" b="1" dirty="0">
              <a:solidFill>
                <a:schemeClr val="bg1"/>
              </a:solidFill>
            </a:endParaRPr>
          </a:p>
        </p:txBody>
      </p:sp>
    </p:spTree>
    <p:extLst>
      <p:ext uri="{BB962C8B-B14F-4D97-AF65-F5344CB8AC3E}">
        <p14:creationId xmlns:p14="http://schemas.microsoft.com/office/powerpoint/2010/main" val="4220072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163865-976B-58B6-5F53-02D4E4F3993A}"/>
              </a:ext>
            </a:extLst>
          </p:cNvPr>
          <p:cNvSpPr txBox="1"/>
          <p:nvPr/>
        </p:nvSpPr>
        <p:spPr>
          <a:xfrm>
            <a:off x="441960" y="396240"/>
            <a:ext cx="8479016" cy="4154984"/>
          </a:xfrm>
          <a:prstGeom prst="rect">
            <a:avLst/>
          </a:prstGeom>
          <a:noFill/>
        </p:spPr>
        <p:txBody>
          <a:bodyPr wrap="square" rtlCol="0">
            <a:spAutoFit/>
          </a:bodyPr>
          <a:lstStyle/>
          <a:p>
            <a:pPr marL="285750" indent="-285750">
              <a:buFont typeface="Arial" panose="020B0604020202020204" pitchFamily="34" charset="0"/>
              <a:buChar char="•"/>
            </a:pPr>
            <a:r>
              <a:rPr lang="en-IN" sz="1200" b="1" dirty="0">
                <a:solidFill>
                  <a:schemeClr val="bg1"/>
                </a:solidFill>
              </a:rPr>
              <a:t>CONTROL VARIABLES- </a:t>
            </a:r>
            <a:r>
              <a:rPr lang="en-IN" sz="1200" b="1" dirty="0">
                <a:solidFill>
                  <a:srgbClr val="92D050"/>
                </a:solidFill>
              </a:rPr>
              <a:t>POPULATION DENSITY,UNEMPLOYMENT RATE, INFLATION RATE, GENDER RATIO</a:t>
            </a:r>
          </a:p>
          <a:p>
            <a:pPr marL="285750" indent="-285750">
              <a:buFont typeface="Arial" panose="020B0604020202020204" pitchFamily="34" charset="0"/>
              <a:buChar char="•"/>
            </a:pPr>
            <a:endParaRPr lang="en-US" b="0" i="0" dirty="0">
              <a:solidFill>
                <a:schemeClr val="bg1"/>
              </a:solidFill>
              <a:effectLst/>
              <a:latin typeface="Söhne"/>
            </a:endParaRPr>
          </a:p>
          <a:p>
            <a:pPr marL="285750" indent="-285750">
              <a:buFont typeface="Wingdings" panose="05000000000000000000" pitchFamily="2" charset="2"/>
              <a:buChar char="§"/>
            </a:pPr>
            <a:r>
              <a:rPr lang="en-US" b="0" i="0" dirty="0">
                <a:solidFill>
                  <a:schemeClr val="bg1"/>
                </a:solidFill>
                <a:effectLst/>
                <a:latin typeface="Söhne"/>
              </a:rPr>
              <a:t>control variables are factors that are held constant or kept consistent in order to isolate the effects of the independent variable on the dependent, can more accurately assess the impact of income inequality on crime rates without the influence of other factors that might be related to both income inequality and crime rates.</a:t>
            </a:r>
          </a:p>
          <a:p>
            <a:endParaRPr lang="en-US" b="0" i="0" dirty="0">
              <a:solidFill>
                <a:schemeClr val="bg1"/>
              </a:solidFill>
              <a:effectLst/>
              <a:latin typeface="Söhne"/>
            </a:endParaRPr>
          </a:p>
          <a:p>
            <a:pPr marL="285750" indent="-285750">
              <a:buFont typeface="Arial" panose="020B0604020202020204" pitchFamily="34" charset="0"/>
              <a:buChar char="•"/>
            </a:pPr>
            <a:r>
              <a:rPr lang="en-US" b="0" i="0" dirty="0">
                <a:solidFill>
                  <a:schemeClr val="bg1"/>
                </a:solidFill>
                <a:effectLst/>
                <a:latin typeface="Söhne"/>
              </a:rPr>
              <a:t>Gender ratio per thousand is a measure used to express the number of females per thousand males in a given population. Gender ratio can also play a role in crime rates, as research has shown that there is a correlation between gender imbalance and higher crime rates </a:t>
            </a:r>
          </a:p>
          <a:p>
            <a:pPr marL="285750" indent="-285750">
              <a:buFont typeface="Arial" panose="020B0604020202020204" pitchFamily="34" charset="0"/>
              <a:buChar char="•"/>
            </a:pPr>
            <a:endParaRPr lang="en-US" b="0" i="0" dirty="0">
              <a:solidFill>
                <a:schemeClr val="bg1"/>
              </a:solidFill>
              <a:effectLst/>
              <a:latin typeface="Söhne"/>
            </a:endParaRPr>
          </a:p>
          <a:p>
            <a:pPr marL="285750" indent="-285750">
              <a:buFont typeface="Arial" panose="020B0604020202020204" pitchFamily="34" charset="0"/>
              <a:buChar char="•"/>
            </a:pPr>
            <a:r>
              <a:rPr lang="en-US" b="0" i="0" dirty="0">
                <a:solidFill>
                  <a:schemeClr val="bg1"/>
                </a:solidFill>
                <a:effectLst/>
                <a:latin typeface="Söhne"/>
              </a:rPr>
              <a:t>The CPI(</a:t>
            </a:r>
            <a:r>
              <a:rPr lang="en-IN" b="0" i="0" dirty="0">
                <a:solidFill>
                  <a:schemeClr val="bg1"/>
                </a:solidFill>
                <a:effectLst/>
                <a:latin typeface="Söhne"/>
              </a:rPr>
              <a:t>Consumer Price Index)</a:t>
            </a:r>
            <a:r>
              <a:rPr lang="en-US" b="0" i="0" dirty="0">
                <a:solidFill>
                  <a:schemeClr val="bg1"/>
                </a:solidFill>
                <a:effectLst/>
                <a:latin typeface="Söhne"/>
              </a:rPr>
              <a:t> is used as a key indicator of inflation, which is the rate at which the general level of prices for goods and services is rising. </a:t>
            </a:r>
            <a:r>
              <a:rPr lang="en-US" dirty="0">
                <a:solidFill>
                  <a:schemeClr val="bg1"/>
                </a:solidFill>
                <a:latin typeface="Söhne"/>
              </a:rPr>
              <a:t>I</a:t>
            </a:r>
            <a:r>
              <a:rPr lang="en-US" b="0" i="0" dirty="0">
                <a:solidFill>
                  <a:schemeClr val="bg1"/>
                </a:solidFill>
                <a:effectLst/>
                <a:latin typeface="Söhne"/>
              </a:rPr>
              <a:t>nflation rate CPI can also influence crime rates, as it reflects the overall economic conditions in a given area. High levels of inflation can lead to higher levels of poverty and economic instability, which can increase the likelihood of criminal activity</a:t>
            </a:r>
          </a:p>
          <a:p>
            <a:pPr marL="285750" indent="-285750">
              <a:buFont typeface="Arial" panose="020B0604020202020204" pitchFamily="34" charset="0"/>
              <a:buChar char="•"/>
            </a:pPr>
            <a:endParaRPr lang="en-US" b="0" i="0" dirty="0">
              <a:solidFill>
                <a:schemeClr val="bg1"/>
              </a:solidFill>
              <a:effectLst/>
              <a:latin typeface="Söhne"/>
            </a:endParaRPr>
          </a:p>
          <a:p>
            <a:pPr marL="285750" indent="-285750">
              <a:buFont typeface="Arial" panose="020B0604020202020204" pitchFamily="34" charset="0"/>
              <a:buChar char="•"/>
            </a:pPr>
            <a:r>
              <a:rPr lang="en-US" b="0" i="0" dirty="0">
                <a:solidFill>
                  <a:schemeClr val="bg1"/>
                </a:solidFill>
                <a:effectLst/>
                <a:latin typeface="Söhne"/>
              </a:rPr>
              <a:t>Unemployment rate is a measure of the percentage of the labor force that is not currently employed but is actively seeking employment and is available to work. High levels of unemployment may lead to higher crime rates as individuals may turn to illegal activities to make ends meet.</a:t>
            </a:r>
          </a:p>
          <a:p>
            <a:endParaRPr lang="en-IN" dirty="0">
              <a:solidFill>
                <a:schemeClr val="bg1"/>
              </a:solidFill>
            </a:endParaRPr>
          </a:p>
        </p:txBody>
      </p:sp>
    </p:spTree>
    <p:extLst>
      <p:ext uri="{BB962C8B-B14F-4D97-AF65-F5344CB8AC3E}">
        <p14:creationId xmlns:p14="http://schemas.microsoft.com/office/powerpoint/2010/main" val="203079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E6DBAB-D124-48B1-ED90-32DAAD0C2FAD}"/>
              </a:ext>
            </a:extLst>
          </p:cNvPr>
          <p:cNvSpPr txBox="1"/>
          <p:nvPr/>
        </p:nvSpPr>
        <p:spPr>
          <a:xfrm>
            <a:off x="319336" y="141249"/>
            <a:ext cx="5991922" cy="646331"/>
          </a:xfrm>
          <a:prstGeom prst="rect">
            <a:avLst/>
          </a:prstGeom>
          <a:noFill/>
        </p:spPr>
        <p:txBody>
          <a:bodyPr wrap="square" rtlCol="0">
            <a:spAutoFit/>
          </a:bodyPr>
          <a:lstStyle/>
          <a:p>
            <a:r>
              <a:rPr lang="en-IN" sz="1800" b="1" dirty="0">
                <a:solidFill>
                  <a:schemeClr val="accent6">
                    <a:lumMod val="60000"/>
                    <a:lumOff val="40000"/>
                  </a:schemeClr>
                </a:solidFill>
              </a:rPr>
              <a:t>OLS</a:t>
            </a:r>
          </a:p>
          <a:p>
            <a:endParaRPr lang="en-IN" sz="1800" b="1" dirty="0">
              <a:solidFill>
                <a:schemeClr val="accent6">
                  <a:lumMod val="60000"/>
                  <a:lumOff val="40000"/>
                </a:schemeClr>
              </a:solidFill>
            </a:endParaRPr>
          </a:p>
        </p:txBody>
      </p:sp>
      <p:sp>
        <p:nvSpPr>
          <p:cNvPr id="5" name="TextBox 4">
            <a:extLst>
              <a:ext uri="{FF2B5EF4-FFF2-40B4-BE49-F238E27FC236}">
                <a16:creationId xmlns:a16="http://schemas.microsoft.com/office/drawing/2014/main" id="{8630B431-21A2-B1B3-DADD-D191746C6D89}"/>
              </a:ext>
            </a:extLst>
          </p:cNvPr>
          <p:cNvSpPr txBox="1"/>
          <p:nvPr/>
        </p:nvSpPr>
        <p:spPr>
          <a:xfrm>
            <a:off x="6039882" y="494151"/>
            <a:ext cx="2921619" cy="2308324"/>
          </a:xfrm>
          <a:prstGeom prst="rect">
            <a:avLst/>
          </a:prstGeom>
          <a:noFill/>
        </p:spPr>
        <p:txBody>
          <a:bodyPr wrap="square" rtlCol="0">
            <a:spAutoFit/>
          </a:bodyPr>
          <a:lstStyle/>
          <a:p>
            <a:pPr marL="285750" indent="-285750">
              <a:buFont typeface="Arial" panose="020B0604020202020204" pitchFamily="34" charset="0"/>
              <a:buChar char="•"/>
            </a:pPr>
            <a:r>
              <a:rPr lang="en-IN" sz="1200" dirty="0">
                <a:solidFill>
                  <a:schemeClr val="bg1"/>
                </a:solidFill>
              </a:rPr>
              <a:t>I have used SPI index as a proxy or indicator for income inequality here</a:t>
            </a:r>
          </a:p>
          <a:p>
            <a:pPr marL="285750" indent="-285750">
              <a:buFont typeface="Arial" panose="020B0604020202020204" pitchFamily="34" charset="0"/>
              <a:buChar char="•"/>
            </a:pPr>
            <a:r>
              <a:rPr lang="en-IN" sz="1200" dirty="0">
                <a:solidFill>
                  <a:schemeClr val="bg1"/>
                </a:solidFill>
              </a:rPr>
              <a:t>My expected result is that there should be a +</a:t>
            </a:r>
            <a:r>
              <a:rPr lang="en-IN" sz="1200" dirty="0" err="1">
                <a:solidFill>
                  <a:schemeClr val="bg1"/>
                </a:solidFill>
              </a:rPr>
              <a:t>ve</a:t>
            </a:r>
            <a:r>
              <a:rPr lang="en-IN" sz="1200" dirty="0">
                <a:solidFill>
                  <a:schemeClr val="bg1"/>
                </a:solidFill>
              </a:rPr>
              <a:t> relation between income inequality and crime rate and I am getting a positive and significant value for SPI here.</a:t>
            </a:r>
          </a:p>
          <a:p>
            <a:pPr marL="285750" indent="-285750">
              <a:buFont typeface="Arial" panose="020B0604020202020204" pitchFamily="34" charset="0"/>
              <a:buChar char="•"/>
            </a:pPr>
            <a:r>
              <a:rPr lang="en-IN" sz="1200" dirty="0">
                <a:solidFill>
                  <a:schemeClr val="bg1"/>
                </a:solidFill>
              </a:rPr>
              <a:t>SPI index is significantly correlated with crimes and has positive correlation</a:t>
            </a:r>
          </a:p>
          <a:p>
            <a:pPr marL="285750" indent="-285750">
              <a:buFont typeface="Arial" panose="020B0604020202020204" pitchFamily="34" charset="0"/>
              <a:buChar char="•"/>
            </a:pPr>
            <a:r>
              <a:rPr lang="en-IN" sz="1200" dirty="0">
                <a:solidFill>
                  <a:schemeClr val="bg1"/>
                </a:solidFill>
              </a:rPr>
              <a:t>So normal OLS is trying to give the required results.</a:t>
            </a:r>
          </a:p>
        </p:txBody>
      </p:sp>
      <p:sp>
        <p:nvSpPr>
          <p:cNvPr id="6" name="TextBox 5">
            <a:extLst>
              <a:ext uri="{FF2B5EF4-FFF2-40B4-BE49-F238E27FC236}">
                <a16:creationId xmlns:a16="http://schemas.microsoft.com/office/drawing/2014/main" id="{28C2E592-4CAE-8860-2AE9-66AD6321E900}"/>
              </a:ext>
            </a:extLst>
          </p:cNvPr>
          <p:cNvSpPr txBox="1"/>
          <p:nvPr/>
        </p:nvSpPr>
        <p:spPr>
          <a:xfrm>
            <a:off x="59474" y="3256156"/>
            <a:ext cx="8378282" cy="1661993"/>
          </a:xfrm>
          <a:prstGeom prst="rect">
            <a:avLst/>
          </a:prstGeom>
          <a:noFill/>
        </p:spPr>
        <p:txBody>
          <a:bodyPr wrap="square" rtlCol="0">
            <a:spAutoFit/>
          </a:bodyPr>
          <a:lstStyle/>
          <a:p>
            <a:r>
              <a:rPr lang="en-IN" sz="1100" dirty="0">
                <a:solidFill>
                  <a:schemeClr val="bg1"/>
                </a:solidFill>
              </a:rPr>
              <a:t>What is SPI index?</a:t>
            </a:r>
          </a:p>
          <a:p>
            <a:endParaRPr lang="en-IN" sz="1100" dirty="0">
              <a:solidFill>
                <a:schemeClr val="bg1"/>
              </a:solidFill>
            </a:endParaRPr>
          </a:p>
          <a:p>
            <a:r>
              <a:rPr lang="en-IN" sz="1100" dirty="0">
                <a:solidFill>
                  <a:schemeClr val="bg1"/>
                </a:solidFill>
              </a:rPr>
              <a:t>SPI- social progress index is an indirect indicator for income inequality.</a:t>
            </a:r>
            <a:r>
              <a:rPr lang="en-US" sz="1100" b="0" i="0" dirty="0">
                <a:solidFill>
                  <a:schemeClr val="bg1"/>
                </a:solidFill>
                <a:effectLst/>
                <a:latin typeface="Söhne"/>
              </a:rPr>
              <a:t> Some of the dimensions and indicators included in the SPI, such as access to basic education, health, and infrastructure, may be related to income inequality. For example, if a particular state or country has a low SPI score, it may suggest that the population is experiencing high levels of deprivation in various areas, which may be related to income inequality. It is possible that other factors, beyond income inequality, may be driving the positive correlation between the SPI index and crime rates. For example, higher levels of social well-being may be associated with increased urbanization, which can in turn lead to higher levels of property and violent crime. Additionally, some studies have found that higher levels of social well-being can lead to increased reporting of crimes, which may inflate crime rates.</a:t>
            </a:r>
            <a:endParaRPr lang="en-IN" sz="1100" dirty="0">
              <a:solidFill>
                <a:schemeClr val="bg1"/>
              </a:solidFill>
            </a:endParaRPr>
          </a:p>
        </p:txBody>
      </p:sp>
      <p:sp>
        <p:nvSpPr>
          <p:cNvPr id="3" name="TextBox 2">
            <a:extLst>
              <a:ext uri="{FF2B5EF4-FFF2-40B4-BE49-F238E27FC236}">
                <a16:creationId xmlns:a16="http://schemas.microsoft.com/office/drawing/2014/main" id="{6CEB0CDB-4F0F-0B85-D347-21602C60336C}"/>
              </a:ext>
            </a:extLst>
          </p:cNvPr>
          <p:cNvSpPr txBox="1"/>
          <p:nvPr/>
        </p:nvSpPr>
        <p:spPr>
          <a:xfrm>
            <a:off x="2645115" y="4664218"/>
            <a:ext cx="7332285" cy="846386"/>
          </a:xfrm>
          <a:prstGeom prst="rect">
            <a:avLst/>
          </a:prstGeom>
          <a:noFill/>
        </p:spPr>
        <p:txBody>
          <a:bodyPr wrap="square" rtlCol="0">
            <a:spAutoFit/>
          </a:bodyPr>
          <a:lstStyle/>
          <a:p>
            <a:r>
              <a:rPr lang="en-IN" dirty="0"/>
              <a:t> </a:t>
            </a:r>
            <a:r>
              <a:rPr lang="en-IN" sz="1050" dirty="0">
                <a:solidFill>
                  <a:schemeClr val="accent4"/>
                </a:solidFill>
              </a:rPr>
              <a:t>reg </a:t>
            </a:r>
            <a:r>
              <a:rPr lang="en-IN" sz="1050" dirty="0" err="1">
                <a:solidFill>
                  <a:schemeClr val="accent4"/>
                </a:solidFill>
              </a:rPr>
              <a:t>ipcsllcrimes</a:t>
            </a:r>
            <a:r>
              <a:rPr lang="en-IN" sz="1050" dirty="0">
                <a:solidFill>
                  <a:schemeClr val="accent4"/>
                </a:solidFill>
              </a:rPr>
              <a:t> </a:t>
            </a:r>
            <a:r>
              <a:rPr lang="en-IN" sz="1050" dirty="0" err="1">
                <a:solidFill>
                  <a:schemeClr val="accent4"/>
                </a:solidFill>
              </a:rPr>
              <a:t>spiindex</a:t>
            </a:r>
            <a:r>
              <a:rPr lang="en-IN" sz="1050" dirty="0">
                <a:solidFill>
                  <a:schemeClr val="accent4"/>
                </a:solidFill>
              </a:rPr>
              <a:t> </a:t>
            </a:r>
            <a:r>
              <a:rPr lang="en-IN" sz="1050" dirty="0" err="1">
                <a:solidFill>
                  <a:schemeClr val="accent4"/>
                </a:solidFill>
              </a:rPr>
              <a:t>unemploymentrateinthousands</a:t>
            </a:r>
            <a:r>
              <a:rPr lang="en-IN" sz="1050" dirty="0">
                <a:solidFill>
                  <a:schemeClr val="accent4"/>
                </a:solidFill>
              </a:rPr>
              <a:t> </a:t>
            </a:r>
            <a:r>
              <a:rPr lang="en-IN" sz="1050" dirty="0" err="1">
                <a:solidFill>
                  <a:schemeClr val="accent4"/>
                </a:solidFill>
              </a:rPr>
              <a:t>infaltionratecpipercent</a:t>
            </a:r>
            <a:r>
              <a:rPr lang="en-IN" sz="1050" dirty="0">
                <a:solidFill>
                  <a:schemeClr val="accent4"/>
                </a:solidFill>
              </a:rPr>
              <a:t> </a:t>
            </a:r>
            <a:r>
              <a:rPr lang="en-IN" sz="1050" dirty="0" err="1">
                <a:solidFill>
                  <a:schemeClr val="accent4"/>
                </a:solidFill>
              </a:rPr>
              <a:t>populationdensitylakhs</a:t>
            </a:r>
            <a:r>
              <a:rPr lang="en-IN" sz="1050" dirty="0">
                <a:solidFill>
                  <a:schemeClr val="accent4"/>
                </a:solidFill>
              </a:rPr>
              <a:t> </a:t>
            </a:r>
            <a:r>
              <a:rPr lang="en-IN" sz="1050" dirty="0" err="1">
                <a:solidFill>
                  <a:schemeClr val="accent4"/>
                </a:solidFill>
              </a:rPr>
              <a:t>genderratioperthousand</a:t>
            </a:r>
            <a:endParaRPr lang="en-IN" sz="1050" dirty="0">
              <a:solidFill>
                <a:schemeClr val="accent4"/>
              </a:solidFill>
            </a:endParaRPr>
          </a:p>
          <a:p>
            <a:endParaRPr lang="en-IN" sz="1050" dirty="0">
              <a:solidFill>
                <a:schemeClr val="accent4"/>
              </a:solidFill>
            </a:endParaRPr>
          </a:p>
          <a:p>
            <a:endParaRPr lang="en-IN" dirty="0"/>
          </a:p>
        </p:txBody>
      </p:sp>
      <p:pic>
        <p:nvPicPr>
          <p:cNvPr id="4" name="Picture 3" descr="Table&#10;&#10;Description automatically generated">
            <a:extLst>
              <a:ext uri="{FF2B5EF4-FFF2-40B4-BE49-F238E27FC236}">
                <a16:creationId xmlns:a16="http://schemas.microsoft.com/office/drawing/2014/main" id="{DE49CA55-07DC-348F-6A3C-D66707CA8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05" y="478353"/>
            <a:ext cx="4759945" cy="2834005"/>
          </a:xfrm>
          <a:prstGeom prst="rect">
            <a:avLst/>
          </a:prstGeom>
        </p:spPr>
      </p:pic>
    </p:spTree>
    <p:extLst>
      <p:ext uri="{BB962C8B-B14F-4D97-AF65-F5344CB8AC3E}">
        <p14:creationId xmlns:p14="http://schemas.microsoft.com/office/powerpoint/2010/main" val="3501950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DF8B2C-39A1-771E-B013-8C929909C269}"/>
              </a:ext>
            </a:extLst>
          </p:cNvPr>
          <p:cNvSpPr txBox="1"/>
          <p:nvPr/>
        </p:nvSpPr>
        <p:spPr>
          <a:xfrm>
            <a:off x="185854" y="89209"/>
            <a:ext cx="7731512" cy="584775"/>
          </a:xfrm>
          <a:prstGeom prst="rect">
            <a:avLst/>
          </a:prstGeom>
          <a:noFill/>
        </p:spPr>
        <p:txBody>
          <a:bodyPr wrap="square" rtlCol="0">
            <a:spAutoFit/>
          </a:bodyPr>
          <a:lstStyle/>
          <a:p>
            <a:r>
              <a:rPr lang="en-IN" sz="1600" b="1" dirty="0">
                <a:solidFill>
                  <a:schemeClr val="bg1"/>
                </a:solidFill>
              </a:rPr>
              <a:t>TESTS FOR ENDOGENEITY</a:t>
            </a:r>
          </a:p>
          <a:p>
            <a:r>
              <a:rPr lang="en-IN" sz="1600" dirty="0">
                <a:solidFill>
                  <a:schemeClr val="bg1"/>
                </a:solidFill>
              </a:rPr>
              <a:t>(Checking if coefficients obtained from 2sls= that of </a:t>
            </a:r>
            <a:r>
              <a:rPr lang="en-IN" sz="1600" dirty="0" err="1">
                <a:solidFill>
                  <a:schemeClr val="bg1"/>
                </a:solidFill>
              </a:rPr>
              <a:t>ols</a:t>
            </a:r>
            <a:r>
              <a:rPr lang="en-IN" sz="1600" dirty="0">
                <a:solidFill>
                  <a:schemeClr val="bg1"/>
                </a:solidFill>
              </a:rPr>
              <a:t>)</a:t>
            </a:r>
          </a:p>
        </p:txBody>
      </p:sp>
      <p:sp>
        <p:nvSpPr>
          <p:cNvPr id="5" name="TextBox 4">
            <a:extLst>
              <a:ext uri="{FF2B5EF4-FFF2-40B4-BE49-F238E27FC236}">
                <a16:creationId xmlns:a16="http://schemas.microsoft.com/office/drawing/2014/main" id="{1E6753AF-1AA0-B45D-66CB-4AC461B1AFF1}"/>
              </a:ext>
            </a:extLst>
          </p:cNvPr>
          <p:cNvSpPr txBox="1"/>
          <p:nvPr/>
        </p:nvSpPr>
        <p:spPr>
          <a:xfrm>
            <a:off x="4572000" y="997891"/>
            <a:ext cx="4624038" cy="1138773"/>
          </a:xfrm>
          <a:prstGeom prst="rect">
            <a:avLst/>
          </a:prstGeom>
          <a:noFill/>
        </p:spPr>
        <p:txBody>
          <a:bodyPr wrap="square" rtlCol="0">
            <a:spAutoFit/>
          </a:bodyPr>
          <a:lstStyle/>
          <a:p>
            <a:r>
              <a:rPr lang="en-IN" sz="1200" dirty="0">
                <a:solidFill>
                  <a:schemeClr val="bg1"/>
                </a:solidFill>
              </a:rPr>
              <a:t>We can see that the all the coefficients obtained from 2sls are different from that of </a:t>
            </a:r>
            <a:r>
              <a:rPr lang="en-IN" sz="1200" dirty="0" err="1">
                <a:solidFill>
                  <a:schemeClr val="bg1"/>
                </a:solidFill>
              </a:rPr>
              <a:t>ols</a:t>
            </a:r>
            <a:r>
              <a:rPr lang="en-IN" sz="1200" dirty="0">
                <a:solidFill>
                  <a:schemeClr val="bg1"/>
                </a:solidFill>
              </a:rPr>
              <a:t> so there is endogeneity </a:t>
            </a:r>
          </a:p>
          <a:p>
            <a:r>
              <a:rPr lang="en-IN" sz="1100" dirty="0" err="1">
                <a:solidFill>
                  <a:schemeClr val="accent4"/>
                </a:solidFill>
              </a:rPr>
              <a:t>ivregress</a:t>
            </a:r>
            <a:r>
              <a:rPr lang="en-IN" sz="1100" dirty="0">
                <a:solidFill>
                  <a:schemeClr val="accent4"/>
                </a:solidFill>
              </a:rPr>
              <a:t>  2sls </a:t>
            </a:r>
            <a:r>
              <a:rPr lang="en-IN" sz="1100" dirty="0" err="1">
                <a:solidFill>
                  <a:schemeClr val="accent4"/>
                </a:solidFill>
              </a:rPr>
              <a:t>ipcsllcrimes</a:t>
            </a:r>
            <a:r>
              <a:rPr lang="en-IN" sz="1100" dirty="0">
                <a:solidFill>
                  <a:schemeClr val="accent4"/>
                </a:solidFill>
              </a:rPr>
              <a:t> </a:t>
            </a:r>
            <a:r>
              <a:rPr lang="en-IN" sz="1100" dirty="0" err="1">
                <a:solidFill>
                  <a:schemeClr val="accent4"/>
                </a:solidFill>
              </a:rPr>
              <a:t>populationdensitylakhs</a:t>
            </a:r>
            <a:r>
              <a:rPr lang="en-IN" sz="1100" dirty="0">
                <a:solidFill>
                  <a:schemeClr val="accent4"/>
                </a:solidFill>
              </a:rPr>
              <a:t> </a:t>
            </a:r>
            <a:r>
              <a:rPr lang="en-IN" sz="1100" dirty="0" err="1">
                <a:solidFill>
                  <a:schemeClr val="accent4"/>
                </a:solidFill>
              </a:rPr>
              <a:t>genderratioperthousand</a:t>
            </a:r>
            <a:r>
              <a:rPr lang="en-IN" sz="1100" dirty="0">
                <a:solidFill>
                  <a:schemeClr val="accent4"/>
                </a:solidFill>
              </a:rPr>
              <a:t> </a:t>
            </a:r>
            <a:r>
              <a:rPr lang="en-IN" sz="1100" dirty="0" err="1">
                <a:solidFill>
                  <a:schemeClr val="accent4"/>
                </a:solidFill>
              </a:rPr>
              <a:t>infaltionratecpipercent</a:t>
            </a:r>
            <a:r>
              <a:rPr lang="en-IN" sz="1100" dirty="0">
                <a:solidFill>
                  <a:schemeClr val="accent4"/>
                </a:solidFill>
              </a:rPr>
              <a:t> </a:t>
            </a:r>
            <a:r>
              <a:rPr lang="en-IN" sz="1100" dirty="0" err="1">
                <a:solidFill>
                  <a:schemeClr val="accent4"/>
                </a:solidFill>
              </a:rPr>
              <a:t>unemploymentrateinthousands</a:t>
            </a:r>
            <a:r>
              <a:rPr lang="en-IN" sz="1100" dirty="0">
                <a:solidFill>
                  <a:schemeClr val="accent4"/>
                </a:solidFill>
              </a:rPr>
              <a:t> ( </a:t>
            </a:r>
            <a:r>
              <a:rPr lang="en-IN" sz="1100" dirty="0" err="1">
                <a:solidFill>
                  <a:schemeClr val="accent4"/>
                </a:solidFill>
              </a:rPr>
              <a:t>spiindex</a:t>
            </a:r>
            <a:r>
              <a:rPr lang="en-IN" sz="1100" dirty="0">
                <a:solidFill>
                  <a:schemeClr val="accent4"/>
                </a:solidFill>
              </a:rPr>
              <a:t>= </a:t>
            </a:r>
            <a:r>
              <a:rPr lang="en-IN" sz="1100" dirty="0" err="1">
                <a:solidFill>
                  <a:schemeClr val="accent4"/>
                </a:solidFill>
              </a:rPr>
              <a:t>educationnetenrolllmentrate</a:t>
            </a:r>
            <a:r>
              <a:rPr lang="en-IN" sz="1100" dirty="0">
                <a:solidFill>
                  <a:schemeClr val="accent4"/>
                </a:solidFill>
              </a:rPr>
              <a:t> </a:t>
            </a:r>
            <a:r>
              <a:rPr lang="en-IN" sz="1100" dirty="0" err="1">
                <a:solidFill>
                  <a:schemeClr val="accent4"/>
                </a:solidFill>
              </a:rPr>
              <a:t>gsdpinlakhs</a:t>
            </a:r>
            <a:r>
              <a:rPr lang="en-IN" sz="1100" dirty="0">
                <a:solidFill>
                  <a:schemeClr val="accent4"/>
                </a:solidFill>
              </a:rPr>
              <a:t> )</a:t>
            </a:r>
          </a:p>
        </p:txBody>
      </p:sp>
      <p:sp>
        <p:nvSpPr>
          <p:cNvPr id="10" name="TextBox 9">
            <a:extLst>
              <a:ext uri="{FF2B5EF4-FFF2-40B4-BE49-F238E27FC236}">
                <a16:creationId xmlns:a16="http://schemas.microsoft.com/office/drawing/2014/main" id="{5E623F7D-ED85-A2C9-8958-EA143808C89A}"/>
              </a:ext>
            </a:extLst>
          </p:cNvPr>
          <p:cNvSpPr txBox="1"/>
          <p:nvPr/>
        </p:nvSpPr>
        <p:spPr>
          <a:xfrm>
            <a:off x="474937" y="3250975"/>
            <a:ext cx="3560956" cy="1169551"/>
          </a:xfrm>
          <a:prstGeom prst="rect">
            <a:avLst/>
          </a:prstGeom>
          <a:noFill/>
        </p:spPr>
        <p:txBody>
          <a:bodyPr wrap="square" rtlCol="0">
            <a:spAutoFit/>
          </a:bodyPr>
          <a:lstStyle/>
          <a:p>
            <a:r>
              <a:rPr lang="en-IN" dirty="0">
                <a:solidFill>
                  <a:schemeClr val="bg1"/>
                </a:solidFill>
              </a:rPr>
              <a:t>We reject the null hypothesis here and find that the regressors are </a:t>
            </a:r>
            <a:r>
              <a:rPr lang="en-IN" dirty="0" err="1">
                <a:solidFill>
                  <a:schemeClr val="bg1"/>
                </a:solidFill>
              </a:rPr>
              <a:t>endogeneous</a:t>
            </a:r>
            <a:r>
              <a:rPr lang="en-IN" dirty="0">
                <a:solidFill>
                  <a:schemeClr val="bg1"/>
                </a:solidFill>
              </a:rPr>
              <a:t> as p value is significant and </a:t>
            </a:r>
            <a:r>
              <a:rPr lang="en-IN" dirty="0" err="1">
                <a:solidFill>
                  <a:schemeClr val="bg1"/>
                </a:solidFill>
              </a:rPr>
              <a:t>ols</a:t>
            </a:r>
            <a:r>
              <a:rPr lang="en-IN" dirty="0">
                <a:solidFill>
                  <a:schemeClr val="bg1"/>
                </a:solidFill>
              </a:rPr>
              <a:t> will give biased estimates. So we can move ahead and use GMM</a:t>
            </a:r>
          </a:p>
        </p:txBody>
      </p:sp>
      <p:pic>
        <p:nvPicPr>
          <p:cNvPr id="4" name="Picture 3" descr="Text, letter&#10;&#10;Description automatically generated">
            <a:extLst>
              <a:ext uri="{FF2B5EF4-FFF2-40B4-BE49-F238E27FC236}">
                <a16:creationId xmlns:a16="http://schemas.microsoft.com/office/drawing/2014/main" id="{75998082-D24A-DCEC-3357-1547EF587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132" y="3109934"/>
            <a:ext cx="3482340" cy="1219200"/>
          </a:xfrm>
          <a:prstGeom prst="rect">
            <a:avLst/>
          </a:prstGeom>
        </p:spPr>
      </p:pic>
      <p:pic>
        <p:nvPicPr>
          <p:cNvPr id="6" name="Picture 5" descr="Table&#10;&#10;Description automatically generated">
            <a:extLst>
              <a:ext uri="{FF2B5EF4-FFF2-40B4-BE49-F238E27FC236}">
                <a16:creationId xmlns:a16="http://schemas.microsoft.com/office/drawing/2014/main" id="{82590C07-CF9D-0EC4-348E-B721EB5F1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834" y="692896"/>
            <a:ext cx="3497580" cy="2522855"/>
          </a:xfrm>
          <a:prstGeom prst="rect">
            <a:avLst/>
          </a:prstGeom>
        </p:spPr>
      </p:pic>
    </p:spTree>
    <p:extLst>
      <p:ext uri="{BB962C8B-B14F-4D97-AF65-F5344CB8AC3E}">
        <p14:creationId xmlns:p14="http://schemas.microsoft.com/office/powerpoint/2010/main" val="29001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31B40CE-E48C-059A-3D08-A03C23ACE188}"/>
              </a:ext>
            </a:extLst>
          </p:cNvPr>
          <p:cNvSpPr txBox="1"/>
          <p:nvPr/>
        </p:nvSpPr>
        <p:spPr>
          <a:xfrm>
            <a:off x="5133278" y="3064876"/>
            <a:ext cx="2869580" cy="307777"/>
          </a:xfrm>
          <a:prstGeom prst="rect">
            <a:avLst/>
          </a:prstGeom>
          <a:noFill/>
        </p:spPr>
        <p:txBody>
          <a:bodyPr wrap="square" rtlCol="0">
            <a:spAutoFit/>
          </a:bodyPr>
          <a:lstStyle/>
          <a:p>
            <a:r>
              <a:rPr lang="en-IN" dirty="0">
                <a:solidFill>
                  <a:schemeClr val="bg1"/>
                </a:solidFill>
              </a:rPr>
              <a:t>Over identification test</a:t>
            </a:r>
          </a:p>
        </p:txBody>
      </p:sp>
      <p:sp>
        <p:nvSpPr>
          <p:cNvPr id="13" name="TextBox 12">
            <a:extLst>
              <a:ext uri="{FF2B5EF4-FFF2-40B4-BE49-F238E27FC236}">
                <a16:creationId xmlns:a16="http://schemas.microsoft.com/office/drawing/2014/main" id="{9ADEB92A-46B9-17D5-7A22-271AB6CE6B87}"/>
              </a:ext>
            </a:extLst>
          </p:cNvPr>
          <p:cNvSpPr txBox="1"/>
          <p:nvPr/>
        </p:nvSpPr>
        <p:spPr>
          <a:xfrm>
            <a:off x="249763" y="3345837"/>
            <a:ext cx="4351973" cy="138499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FFFF"/>
                </a:solidFill>
                <a:effectLst/>
                <a:latin typeface="Söhne"/>
              </a:rPr>
              <a:t>In output, the p-values for both tests are greater than 0.05, which suggests that the null hypothesis of valid instruments cannot be rejected at conventional levels of significance. This indicates that the instruments used in the model are valid, and the 2SLS estimator is unbiased and consistent.</a:t>
            </a:r>
          </a:p>
        </p:txBody>
      </p:sp>
      <p:sp>
        <p:nvSpPr>
          <p:cNvPr id="14" name="TextBox 13">
            <a:extLst>
              <a:ext uri="{FF2B5EF4-FFF2-40B4-BE49-F238E27FC236}">
                <a16:creationId xmlns:a16="http://schemas.microsoft.com/office/drawing/2014/main" id="{105B264E-DBCC-E63E-62C3-A526A9C816D2}"/>
              </a:ext>
            </a:extLst>
          </p:cNvPr>
          <p:cNvSpPr txBox="1"/>
          <p:nvPr/>
        </p:nvSpPr>
        <p:spPr>
          <a:xfrm>
            <a:off x="4601736" y="277396"/>
            <a:ext cx="2728332" cy="523220"/>
          </a:xfrm>
          <a:prstGeom prst="rect">
            <a:avLst/>
          </a:prstGeom>
          <a:noFill/>
        </p:spPr>
        <p:txBody>
          <a:bodyPr wrap="square" rtlCol="0">
            <a:spAutoFit/>
          </a:bodyPr>
          <a:lstStyle/>
          <a:p>
            <a:r>
              <a:rPr lang="en-IN" b="1" dirty="0">
                <a:solidFill>
                  <a:schemeClr val="bg1"/>
                </a:solidFill>
              </a:rPr>
              <a:t>WEAK OR STRONG INSTRUMENTS?</a:t>
            </a:r>
          </a:p>
        </p:txBody>
      </p:sp>
      <p:sp>
        <p:nvSpPr>
          <p:cNvPr id="15" name="TextBox 14">
            <a:extLst>
              <a:ext uri="{FF2B5EF4-FFF2-40B4-BE49-F238E27FC236}">
                <a16:creationId xmlns:a16="http://schemas.microsoft.com/office/drawing/2014/main" id="{D1D3FE48-A854-3730-022E-EB68A89CCDB8}"/>
              </a:ext>
            </a:extLst>
          </p:cNvPr>
          <p:cNvSpPr txBox="1"/>
          <p:nvPr/>
        </p:nvSpPr>
        <p:spPr>
          <a:xfrm>
            <a:off x="4454756" y="905010"/>
            <a:ext cx="3866444" cy="1384995"/>
          </a:xfrm>
          <a:prstGeom prst="rect">
            <a:avLst/>
          </a:prstGeom>
          <a:noFill/>
        </p:spPr>
        <p:txBody>
          <a:bodyPr wrap="square" rtlCol="0">
            <a:spAutoFit/>
          </a:bodyPr>
          <a:lstStyle/>
          <a:p>
            <a:r>
              <a:rPr lang="en-IN" dirty="0">
                <a:solidFill>
                  <a:schemeClr val="bg1"/>
                </a:solidFill>
              </a:rPr>
              <a:t>The instruments are weak, shown by low value of R square and the minimum eigenvalue value is also not so high. Suggests that GMM is appropriate as weak instruments are there and I have more number of instruments than endogenous regressors.</a:t>
            </a:r>
          </a:p>
        </p:txBody>
      </p:sp>
      <p:pic>
        <p:nvPicPr>
          <p:cNvPr id="2" name="Picture 1" descr="Text, letter&#10;&#10;Description automatically generated">
            <a:extLst>
              <a:ext uri="{FF2B5EF4-FFF2-40B4-BE49-F238E27FC236}">
                <a16:creationId xmlns:a16="http://schemas.microsoft.com/office/drawing/2014/main" id="{98B1A54F-5415-240E-87C5-B7D8CCAB442F}"/>
              </a:ext>
            </a:extLst>
          </p:cNvPr>
          <p:cNvPicPr>
            <a:picLocks noChangeAspect="1"/>
          </p:cNvPicPr>
          <p:nvPr/>
        </p:nvPicPr>
        <p:blipFill>
          <a:blip r:embed="rId2"/>
          <a:stretch>
            <a:fillRect/>
          </a:stretch>
        </p:blipFill>
        <p:spPr>
          <a:xfrm>
            <a:off x="5031368" y="3558274"/>
            <a:ext cx="3073400" cy="960120"/>
          </a:xfrm>
          <a:prstGeom prst="rect">
            <a:avLst/>
          </a:prstGeom>
        </p:spPr>
      </p:pic>
      <p:pic>
        <p:nvPicPr>
          <p:cNvPr id="4" name="Picture 3" descr="Text&#10;&#10;Description automatically generated">
            <a:extLst>
              <a:ext uri="{FF2B5EF4-FFF2-40B4-BE49-F238E27FC236}">
                <a16:creationId xmlns:a16="http://schemas.microsoft.com/office/drawing/2014/main" id="{FE63C21E-E6DF-655A-380A-40A585F8D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517" y="539005"/>
            <a:ext cx="3352800" cy="2434653"/>
          </a:xfrm>
          <a:prstGeom prst="rect">
            <a:avLst/>
          </a:prstGeom>
        </p:spPr>
      </p:pic>
    </p:spTree>
    <p:extLst>
      <p:ext uri="{BB962C8B-B14F-4D97-AF65-F5344CB8AC3E}">
        <p14:creationId xmlns:p14="http://schemas.microsoft.com/office/powerpoint/2010/main" val="173791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61B516-E5D6-D733-9F41-642B0F0CC107}"/>
              </a:ext>
            </a:extLst>
          </p:cNvPr>
          <p:cNvSpPr txBox="1"/>
          <p:nvPr/>
        </p:nvSpPr>
        <p:spPr>
          <a:xfrm>
            <a:off x="185853" y="104700"/>
            <a:ext cx="3627863" cy="646331"/>
          </a:xfrm>
          <a:prstGeom prst="rect">
            <a:avLst/>
          </a:prstGeom>
          <a:noFill/>
        </p:spPr>
        <p:txBody>
          <a:bodyPr wrap="square" rtlCol="0">
            <a:spAutoFit/>
          </a:bodyPr>
          <a:lstStyle/>
          <a:p>
            <a:r>
              <a:rPr lang="en-IN" sz="1800" b="1" dirty="0">
                <a:solidFill>
                  <a:schemeClr val="accent6">
                    <a:lumMod val="60000"/>
                    <a:lumOff val="40000"/>
                  </a:schemeClr>
                </a:solidFill>
              </a:rPr>
              <a:t>GMM ESTIMATION</a:t>
            </a:r>
          </a:p>
          <a:p>
            <a:endParaRPr lang="en-IN" sz="1800" b="1" dirty="0">
              <a:solidFill>
                <a:schemeClr val="accent6">
                  <a:lumMod val="60000"/>
                  <a:lumOff val="40000"/>
                </a:schemeClr>
              </a:solidFill>
            </a:endParaRPr>
          </a:p>
        </p:txBody>
      </p:sp>
      <p:sp>
        <p:nvSpPr>
          <p:cNvPr id="3" name="TextBox 2">
            <a:extLst>
              <a:ext uri="{FF2B5EF4-FFF2-40B4-BE49-F238E27FC236}">
                <a16:creationId xmlns:a16="http://schemas.microsoft.com/office/drawing/2014/main" id="{97B55FB7-557B-D36C-DB9A-1368E5A07108}"/>
              </a:ext>
            </a:extLst>
          </p:cNvPr>
          <p:cNvSpPr txBox="1"/>
          <p:nvPr/>
        </p:nvSpPr>
        <p:spPr>
          <a:xfrm>
            <a:off x="379141" y="669073"/>
            <a:ext cx="3181815" cy="307777"/>
          </a:xfrm>
          <a:prstGeom prst="rect">
            <a:avLst/>
          </a:prstGeom>
          <a:noFill/>
        </p:spPr>
        <p:txBody>
          <a:bodyPr wrap="square" rtlCol="0">
            <a:spAutoFit/>
          </a:bodyPr>
          <a:lstStyle/>
          <a:p>
            <a:r>
              <a:rPr lang="en-IN" dirty="0">
                <a:solidFill>
                  <a:schemeClr val="bg1"/>
                </a:solidFill>
              </a:rPr>
              <a:t>ARELLANO BOVER ESTIMATION</a:t>
            </a:r>
          </a:p>
        </p:txBody>
      </p:sp>
      <p:pic>
        <p:nvPicPr>
          <p:cNvPr id="7" name="Picture 6" descr="Table&#10;&#10;Description automatically generated">
            <a:extLst>
              <a:ext uri="{FF2B5EF4-FFF2-40B4-BE49-F238E27FC236}">
                <a16:creationId xmlns:a16="http://schemas.microsoft.com/office/drawing/2014/main" id="{47DDABD0-5EBF-BFB0-259A-A555F2EF3210}"/>
              </a:ext>
            </a:extLst>
          </p:cNvPr>
          <p:cNvPicPr>
            <a:picLocks noChangeAspect="1"/>
          </p:cNvPicPr>
          <p:nvPr/>
        </p:nvPicPr>
        <p:blipFill>
          <a:blip r:embed="rId2"/>
          <a:stretch>
            <a:fillRect/>
          </a:stretch>
        </p:blipFill>
        <p:spPr>
          <a:xfrm>
            <a:off x="305876" y="976850"/>
            <a:ext cx="5036335" cy="3601379"/>
          </a:xfrm>
          <a:prstGeom prst="rect">
            <a:avLst/>
          </a:prstGeom>
        </p:spPr>
      </p:pic>
      <p:sp>
        <p:nvSpPr>
          <p:cNvPr id="8" name="TextBox 7">
            <a:extLst>
              <a:ext uri="{FF2B5EF4-FFF2-40B4-BE49-F238E27FC236}">
                <a16:creationId xmlns:a16="http://schemas.microsoft.com/office/drawing/2014/main" id="{3D5AF8EA-46D4-32FE-00B4-7185E08A54FB}"/>
              </a:ext>
            </a:extLst>
          </p:cNvPr>
          <p:cNvSpPr txBox="1"/>
          <p:nvPr/>
        </p:nvSpPr>
        <p:spPr>
          <a:xfrm>
            <a:off x="5545874" y="1330792"/>
            <a:ext cx="2914185" cy="1015663"/>
          </a:xfrm>
          <a:prstGeom prst="rect">
            <a:avLst/>
          </a:prstGeom>
          <a:noFill/>
        </p:spPr>
        <p:txBody>
          <a:bodyPr wrap="square" rtlCol="0">
            <a:spAutoFit/>
          </a:bodyPr>
          <a:lstStyle/>
          <a:p>
            <a:r>
              <a:rPr lang="en-IN" sz="1200" dirty="0">
                <a:solidFill>
                  <a:schemeClr val="bg1"/>
                </a:solidFill>
                <a:effectLst/>
                <a:latin typeface="Arial" panose="020B0604020202020204" pitchFamily="34" charset="0"/>
                <a:ea typeface="Arial" panose="020B0604020202020204" pitchFamily="34" charset="0"/>
              </a:rPr>
              <a:t>lagged crimes variable, </a:t>
            </a:r>
            <a:r>
              <a:rPr lang="en-IN" sz="1200" dirty="0" err="1">
                <a:solidFill>
                  <a:schemeClr val="bg1"/>
                </a:solidFill>
                <a:effectLst/>
                <a:latin typeface="Arial" panose="020B0604020202020204" pitchFamily="34" charset="0"/>
                <a:ea typeface="Arial" panose="020B0604020202020204" pitchFamily="34" charset="0"/>
              </a:rPr>
              <a:t>spiindex</a:t>
            </a:r>
            <a:r>
              <a:rPr lang="en-IN" sz="1200" dirty="0">
                <a:solidFill>
                  <a:schemeClr val="bg1"/>
                </a:solidFill>
                <a:effectLst/>
                <a:latin typeface="Arial" panose="020B0604020202020204" pitchFamily="34" charset="0"/>
                <a:ea typeface="Arial" panose="020B0604020202020204" pitchFamily="34" charset="0"/>
              </a:rPr>
              <a:t> and population density is statistically significant. This suggests that there is a positive relationship between past crimes and current crimes</a:t>
            </a:r>
            <a:endParaRPr lang="en-IN" sz="1050" dirty="0">
              <a:solidFill>
                <a:schemeClr val="bg1"/>
              </a:solidFill>
            </a:endParaRPr>
          </a:p>
        </p:txBody>
      </p:sp>
    </p:spTree>
    <p:extLst>
      <p:ext uri="{BB962C8B-B14F-4D97-AF65-F5344CB8AC3E}">
        <p14:creationId xmlns:p14="http://schemas.microsoft.com/office/powerpoint/2010/main" val="393794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D7B6D1-1730-331F-390C-E9D3EB9F8851}"/>
              </a:ext>
            </a:extLst>
          </p:cNvPr>
          <p:cNvSpPr txBox="1"/>
          <p:nvPr/>
        </p:nvSpPr>
        <p:spPr>
          <a:xfrm>
            <a:off x="185854" y="252761"/>
            <a:ext cx="7419278" cy="584775"/>
          </a:xfrm>
          <a:prstGeom prst="rect">
            <a:avLst/>
          </a:prstGeom>
          <a:noFill/>
        </p:spPr>
        <p:txBody>
          <a:bodyPr wrap="square" rtlCol="0">
            <a:spAutoFit/>
          </a:bodyPr>
          <a:lstStyle/>
          <a:p>
            <a:r>
              <a:rPr lang="en-US" sz="1800" b="1" dirty="0">
                <a:solidFill>
                  <a:schemeClr val="accent6">
                    <a:lumMod val="60000"/>
                    <a:lumOff val="40000"/>
                  </a:schemeClr>
                </a:solidFill>
                <a:effectLst/>
                <a:latin typeface="Arial" panose="020B0604020202020204" pitchFamily="34" charset="0"/>
                <a:ea typeface="Arial" panose="020B0604020202020204" pitchFamily="34" charset="0"/>
              </a:rPr>
              <a:t>Instrumental Variable Regression(RE, FE, BE, FD)</a:t>
            </a:r>
            <a:endParaRPr lang="en-IN" sz="1800" dirty="0">
              <a:solidFill>
                <a:schemeClr val="accent6">
                  <a:lumMod val="60000"/>
                  <a:lumOff val="40000"/>
                </a:schemeClr>
              </a:solidFill>
              <a:effectLst/>
              <a:latin typeface="Arial" panose="020B0604020202020204" pitchFamily="34" charset="0"/>
              <a:ea typeface="Arial" panose="020B0604020202020204" pitchFamily="34" charset="0"/>
            </a:endParaRPr>
          </a:p>
          <a:p>
            <a:endParaRPr lang="en-IN" dirty="0">
              <a:solidFill>
                <a:schemeClr val="accent6">
                  <a:lumMod val="60000"/>
                  <a:lumOff val="40000"/>
                </a:schemeClr>
              </a:solidFill>
            </a:endParaRPr>
          </a:p>
        </p:txBody>
      </p:sp>
      <p:pic>
        <p:nvPicPr>
          <p:cNvPr id="4" name="Picture 3">
            <a:extLst>
              <a:ext uri="{FF2B5EF4-FFF2-40B4-BE49-F238E27FC236}">
                <a16:creationId xmlns:a16="http://schemas.microsoft.com/office/drawing/2014/main" id="{CE5DE618-2E9A-33CC-4127-FA4B04F68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549" y="687187"/>
            <a:ext cx="4038600" cy="2921635"/>
          </a:xfrm>
          <a:prstGeom prst="rect">
            <a:avLst/>
          </a:prstGeom>
        </p:spPr>
      </p:pic>
      <p:pic>
        <p:nvPicPr>
          <p:cNvPr id="6" name="Picture 5">
            <a:extLst>
              <a:ext uri="{FF2B5EF4-FFF2-40B4-BE49-F238E27FC236}">
                <a16:creationId xmlns:a16="http://schemas.microsoft.com/office/drawing/2014/main" id="{44AB7DA8-A9E0-BCC7-C9CD-70719CABFF2D}"/>
              </a:ext>
            </a:extLst>
          </p:cNvPr>
          <p:cNvPicPr>
            <a:picLocks noChangeAspect="1"/>
          </p:cNvPicPr>
          <p:nvPr/>
        </p:nvPicPr>
        <p:blipFill>
          <a:blip r:embed="rId3"/>
          <a:stretch>
            <a:fillRect/>
          </a:stretch>
        </p:blipFill>
        <p:spPr>
          <a:xfrm>
            <a:off x="4849853" y="687187"/>
            <a:ext cx="3616325" cy="3375660"/>
          </a:xfrm>
          <a:prstGeom prst="rect">
            <a:avLst/>
          </a:prstGeom>
        </p:spPr>
      </p:pic>
    </p:spTree>
    <p:extLst>
      <p:ext uri="{BB962C8B-B14F-4D97-AF65-F5344CB8AC3E}">
        <p14:creationId xmlns:p14="http://schemas.microsoft.com/office/powerpoint/2010/main" val="1650926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able&#10;&#10;Description automatically generated">
            <a:extLst>
              <a:ext uri="{FF2B5EF4-FFF2-40B4-BE49-F238E27FC236}">
                <a16:creationId xmlns:a16="http://schemas.microsoft.com/office/drawing/2014/main" id="{643074AF-EE13-1AC3-8200-B00BA8207691}"/>
              </a:ext>
            </a:extLst>
          </p:cNvPr>
          <p:cNvPicPr>
            <a:picLocks noChangeAspect="1"/>
          </p:cNvPicPr>
          <p:nvPr/>
        </p:nvPicPr>
        <p:blipFill>
          <a:blip r:embed="rId2"/>
          <a:stretch>
            <a:fillRect/>
          </a:stretch>
        </p:blipFill>
        <p:spPr>
          <a:xfrm>
            <a:off x="444469" y="481910"/>
            <a:ext cx="3482340" cy="2990215"/>
          </a:xfrm>
          <a:prstGeom prst="rect">
            <a:avLst/>
          </a:prstGeom>
        </p:spPr>
      </p:pic>
      <p:pic>
        <p:nvPicPr>
          <p:cNvPr id="8" name="Picture 7">
            <a:extLst>
              <a:ext uri="{FF2B5EF4-FFF2-40B4-BE49-F238E27FC236}">
                <a16:creationId xmlns:a16="http://schemas.microsoft.com/office/drawing/2014/main" id="{7ABA7E0D-452F-4401-DB42-115351CDDC1E}"/>
              </a:ext>
            </a:extLst>
          </p:cNvPr>
          <p:cNvPicPr>
            <a:picLocks noChangeAspect="1"/>
          </p:cNvPicPr>
          <p:nvPr/>
        </p:nvPicPr>
        <p:blipFill>
          <a:blip r:embed="rId3"/>
          <a:stretch>
            <a:fillRect/>
          </a:stretch>
        </p:blipFill>
        <p:spPr>
          <a:xfrm>
            <a:off x="4519961" y="481910"/>
            <a:ext cx="3948430" cy="2990215"/>
          </a:xfrm>
          <a:prstGeom prst="rect">
            <a:avLst/>
          </a:prstGeom>
        </p:spPr>
      </p:pic>
      <p:sp>
        <p:nvSpPr>
          <p:cNvPr id="9" name="TextBox 8">
            <a:extLst>
              <a:ext uri="{FF2B5EF4-FFF2-40B4-BE49-F238E27FC236}">
                <a16:creationId xmlns:a16="http://schemas.microsoft.com/office/drawing/2014/main" id="{679B8049-4885-B3B1-7297-76DDE52D7B00}"/>
              </a:ext>
            </a:extLst>
          </p:cNvPr>
          <p:cNvSpPr txBox="1"/>
          <p:nvPr/>
        </p:nvSpPr>
        <p:spPr>
          <a:xfrm>
            <a:off x="750849" y="3850888"/>
            <a:ext cx="7107044" cy="738664"/>
          </a:xfrm>
          <a:prstGeom prst="rect">
            <a:avLst/>
          </a:prstGeom>
          <a:noFill/>
        </p:spPr>
        <p:txBody>
          <a:bodyPr wrap="square" rtlCol="0">
            <a:spAutoFit/>
          </a:bodyPr>
          <a:lstStyle/>
          <a:p>
            <a:r>
              <a:rPr lang="en-IN" dirty="0">
                <a:solidFill>
                  <a:schemeClr val="bg1"/>
                </a:solidFill>
                <a:effectLst/>
                <a:latin typeface="Arial" panose="020B0604020202020204" pitchFamily="34" charset="0"/>
                <a:ea typeface="Arial" panose="020B0604020202020204" pitchFamily="34" charset="0"/>
              </a:rPr>
              <a:t>From the IV regression from different categories, it can be seen that First difference approach is the most appropriate one. Here D(</a:t>
            </a:r>
            <a:r>
              <a:rPr lang="en-IN" dirty="0" err="1">
                <a:solidFill>
                  <a:schemeClr val="bg1"/>
                </a:solidFill>
                <a:effectLst/>
                <a:latin typeface="Arial" panose="020B0604020202020204" pitchFamily="34" charset="0"/>
                <a:ea typeface="Arial" panose="020B0604020202020204" pitchFamily="34" charset="0"/>
              </a:rPr>
              <a:t>l.crimes</a:t>
            </a:r>
            <a:r>
              <a:rPr lang="en-IN" dirty="0">
                <a:solidFill>
                  <a:schemeClr val="bg1"/>
                </a:solidFill>
                <a:effectLst/>
                <a:latin typeface="Arial" panose="020B0604020202020204" pitchFamily="34" charset="0"/>
                <a:ea typeface="Arial" panose="020B0604020202020204" pitchFamily="34" charset="0"/>
              </a:rPr>
              <a:t>) comes significant and also </a:t>
            </a:r>
            <a:r>
              <a:rPr lang="en-IN" dirty="0" err="1">
                <a:solidFill>
                  <a:schemeClr val="bg1"/>
                </a:solidFill>
                <a:effectLst/>
                <a:latin typeface="Arial" panose="020B0604020202020204" pitchFamily="34" charset="0"/>
                <a:ea typeface="Arial" panose="020B0604020202020204" pitchFamily="34" charset="0"/>
              </a:rPr>
              <a:t>D.ur</a:t>
            </a:r>
            <a:r>
              <a:rPr lang="en-IN" dirty="0">
                <a:solidFill>
                  <a:schemeClr val="bg1"/>
                </a:solidFill>
                <a:effectLst/>
                <a:latin typeface="Arial" panose="020B0604020202020204" pitchFamily="34" charset="0"/>
                <a:ea typeface="Arial" panose="020B0604020202020204" pitchFamily="34" charset="0"/>
              </a:rPr>
              <a:t> comes significant at 10% significance level. </a:t>
            </a:r>
            <a:endParaRPr lang="en-IN" sz="1100" dirty="0">
              <a:solidFill>
                <a:schemeClr val="bg1"/>
              </a:solidFill>
            </a:endParaRPr>
          </a:p>
        </p:txBody>
      </p:sp>
    </p:spTree>
    <p:extLst>
      <p:ext uri="{BB962C8B-B14F-4D97-AF65-F5344CB8AC3E}">
        <p14:creationId xmlns:p14="http://schemas.microsoft.com/office/powerpoint/2010/main" val="225190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p:nvPr/>
        </p:nvSpPr>
        <p:spPr>
          <a:xfrm>
            <a:off x="2918150" y="356896"/>
            <a:ext cx="3030116" cy="6232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600" b="1">
                <a:solidFill>
                  <a:srgbClr val="E2A983"/>
                </a:solidFill>
                <a:latin typeface="Century Gothic"/>
                <a:ea typeface="Century Gothic"/>
                <a:cs typeface="Century Gothic"/>
                <a:sym typeface="Century Gothic"/>
              </a:rPr>
              <a:t>CONTENTS</a:t>
            </a:r>
            <a:endParaRPr sz="2700" b="1">
              <a:solidFill>
                <a:srgbClr val="E2A983"/>
              </a:solidFill>
              <a:latin typeface="Century Gothic"/>
              <a:ea typeface="Century Gothic"/>
              <a:cs typeface="Century Gothic"/>
              <a:sym typeface="Century Gothic"/>
            </a:endParaRPr>
          </a:p>
        </p:txBody>
      </p:sp>
      <p:sp>
        <p:nvSpPr>
          <p:cNvPr id="190" name="Google Shape;190;p33"/>
          <p:cNvSpPr txBox="1"/>
          <p:nvPr/>
        </p:nvSpPr>
        <p:spPr>
          <a:xfrm>
            <a:off x="2586047" y="1268222"/>
            <a:ext cx="5339400" cy="3209400"/>
          </a:xfrm>
          <a:prstGeom prst="rect">
            <a:avLst/>
          </a:prstGeom>
          <a:noFill/>
          <a:ln>
            <a:noFill/>
          </a:ln>
        </p:spPr>
        <p:txBody>
          <a:bodyPr spcFirstLastPara="1" wrap="square" lIns="68575" tIns="34275" rIns="68575" bIns="34275" anchor="t" anchorCtr="0">
            <a:spAutoFit/>
          </a:bodyPr>
          <a:lstStyle/>
          <a:p>
            <a:pPr marL="254000" marR="0" lvl="0" indent="-222250" algn="l" rtl="0">
              <a:spcBef>
                <a:spcPts val="0"/>
              </a:spcBef>
              <a:spcAft>
                <a:spcPts val="0"/>
              </a:spcAft>
              <a:buClr>
                <a:schemeClr val="lt1"/>
              </a:buClr>
              <a:buSzPts val="1700"/>
              <a:buFont typeface="Merriweather Light"/>
              <a:buAutoNum type="arabicPeriod"/>
            </a:pPr>
            <a:r>
              <a:rPr lang="en" sz="1700">
                <a:solidFill>
                  <a:schemeClr val="lt1"/>
                </a:solidFill>
                <a:latin typeface="Merriweather Light"/>
                <a:ea typeface="Merriweather Light"/>
                <a:cs typeface="Merriweather Light"/>
                <a:sym typeface="Merriweather Light"/>
              </a:rPr>
              <a:t>INTRODUCTION</a:t>
            </a:r>
            <a:endParaRPr>
              <a:latin typeface="Merriweather Light"/>
              <a:ea typeface="Merriweather Light"/>
              <a:cs typeface="Merriweather Light"/>
              <a:sym typeface="Merriweather Light"/>
            </a:endParaRPr>
          </a:p>
          <a:p>
            <a:pPr marL="254000" marR="0" lvl="0" indent="-222250" algn="l" rtl="0">
              <a:spcBef>
                <a:spcPts val="0"/>
              </a:spcBef>
              <a:spcAft>
                <a:spcPts val="0"/>
              </a:spcAft>
              <a:buClr>
                <a:schemeClr val="lt1"/>
              </a:buClr>
              <a:buSzPts val="1700"/>
              <a:buFont typeface="Merriweather Light"/>
              <a:buAutoNum type="arabicPeriod"/>
            </a:pPr>
            <a:r>
              <a:rPr lang="en" sz="1700">
                <a:solidFill>
                  <a:schemeClr val="lt1"/>
                </a:solidFill>
                <a:latin typeface="Merriweather Light"/>
                <a:ea typeface="Merriweather Light"/>
                <a:cs typeface="Merriweather Light"/>
                <a:sym typeface="Merriweather Light"/>
              </a:rPr>
              <a:t>PURPOSE</a:t>
            </a:r>
            <a:endParaRPr sz="700">
              <a:latin typeface="Merriweather Light"/>
              <a:ea typeface="Merriweather Light"/>
              <a:cs typeface="Merriweather Light"/>
              <a:sym typeface="Merriweather Light"/>
            </a:endParaRPr>
          </a:p>
          <a:p>
            <a:pPr marL="254000" marR="0" lvl="0" indent="-222250" algn="l" rtl="0">
              <a:spcBef>
                <a:spcPts val="0"/>
              </a:spcBef>
              <a:spcAft>
                <a:spcPts val="0"/>
              </a:spcAft>
              <a:buClr>
                <a:schemeClr val="lt1"/>
              </a:buClr>
              <a:buSzPts val="1700"/>
              <a:buFont typeface="Merriweather Light"/>
              <a:buAutoNum type="arabicPeriod"/>
            </a:pPr>
            <a:r>
              <a:rPr lang="en" sz="1700">
                <a:solidFill>
                  <a:schemeClr val="lt1"/>
                </a:solidFill>
                <a:latin typeface="Merriweather Light"/>
                <a:ea typeface="Merriweather Light"/>
                <a:cs typeface="Merriweather Light"/>
                <a:sym typeface="Merriweather Light"/>
              </a:rPr>
              <a:t>LITERATURE REVIEW</a:t>
            </a:r>
            <a:endParaRPr sz="700">
              <a:latin typeface="Merriweather Light"/>
              <a:ea typeface="Merriweather Light"/>
              <a:cs typeface="Merriweather Light"/>
              <a:sym typeface="Merriweather Light"/>
            </a:endParaRPr>
          </a:p>
          <a:p>
            <a:pPr marL="254000" marR="0" lvl="0" indent="-222250" algn="l" rtl="0">
              <a:spcBef>
                <a:spcPts val="0"/>
              </a:spcBef>
              <a:spcAft>
                <a:spcPts val="0"/>
              </a:spcAft>
              <a:buClr>
                <a:schemeClr val="lt1"/>
              </a:buClr>
              <a:buSzPts val="1700"/>
              <a:buFont typeface="Merriweather Light"/>
              <a:buAutoNum type="arabicPeriod"/>
            </a:pPr>
            <a:r>
              <a:rPr lang="en" sz="1700">
                <a:solidFill>
                  <a:schemeClr val="lt1"/>
                </a:solidFill>
                <a:latin typeface="Merriweather Light"/>
                <a:ea typeface="Merriweather Light"/>
                <a:cs typeface="Merriweather Light"/>
                <a:sym typeface="Merriweather Light"/>
              </a:rPr>
              <a:t>RESEARCH GAP</a:t>
            </a:r>
            <a:endParaRPr sz="700">
              <a:latin typeface="Merriweather Light"/>
              <a:ea typeface="Merriweather Light"/>
              <a:cs typeface="Merriweather Light"/>
              <a:sym typeface="Merriweather Light"/>
            </a:endParaRPr>
          </a:p>
          <a:p>
            <a:pPr marL="254000" marR="0" lvl="0" indent="-222250" algn="l" rtl="0">
              <a:spcBef>
                <a:spcPts val="0"/>
              </a:spcBef>
              <a:spcAft>
                <a:spcPts val="0"/>
              </a:spcAft>
              <a:buClr>
                <a:schemeClr val="lt1"/>
              </a:buClr>
              <a:buSzPts val="1700"/>
              <a:buFont typeface="Merriweather Light"/>
              <a:buAutoNum type="arabicPeriod"/>
            </a:pPr>
            <a:r>
              <a:rPr lang="en" sz="1700">
                <a:solidFill>
                  <a:schemeClr val="lt1"/>
                </a:solidFill>
                <a:latin typeface="Merriweather Light"/>
                <a:ea typeface="Merriweather Light"/>
                <a:cs typeface="Merriweather Light"/>
                <a:sym typeface="Merriweather Light"/>
              </a:rPr>
              <a:t>DIFFERENT ESTIMATION METHODS AND ABOUT THE MODEL</a:t>
            </a:r>
            <a:endParaRPr sz="700">
              <a:latin typeface="Merriweather Light"/>
              <a:ea typeface="Merriweather Light"/>
              <a:cs typeface="Merriweather Light"/>
              <a:sym typeface="Merriweather Light"/>
            </a:endParaRPr>
          </a:p>
          <a:p>
            <a:pPr marL="254000" marR="0" lvl="0" indent="-222250" algn="l" rtl="0">
              <a:spcBef>
                <a:spcPts val="0"/>
              </a:spcBef>
              <a:spcAft>
                <a:spcPts val="0"/>
              </a:spcAft>
              <a:buClr>
                <a:schemeClr val="lt1"/>
              </a:buClr>
              <a:buSzPts val="1700"/>
              <a:buFont typeface="Merriweather Light"/>
              <a:buAutoNum type="arabicPeriod"/>
            </a:pPr>
            <a:r>
              <a:rPr lang="en" sz="1700">
                <a:solidFill>
                  <a:schemeClr val="lt1"/>
                </a:solidFill>
                <a:latin typeface="Merriweather Light"/>
                <a:ea typeface="Merriweather Light"/>
                <a:cs typeface="Merriweather Light"/>
                <a:sym typeface="Merriweather Light"/>
              </a:rPr>
              <a:t>HYPOTHESIS </a:t>
            </a:r>
            <a:endParaRPr sz="700">
              <a:latin typeface="Merriweather Light"/>
              <a:ea typeface="Merriweather Light"/>
              <a:cs typeface="Merriweather Light"/>
              <a:sym typeface="Merriweather Light"/>
            </a:endParaRPr>
          </a:p>
          <a:p>
            <a:pPr marL="254000" marR="0" lvl="0" indent="-222250" algn="l" rtl="0">
              <a:spcBef>
                <a:spcPts val="0"/>
              </a:spcBef>
              <a:spcAft>
                <a:spcPts val="0"/>
              </a:spcAft>
              <a:buClr>
                <a:schemeClr val="lt1"/>
              </a:buClr>
              <a:buSzPts val="1700"/>
              <a:buFont typeface="Merriweather Light"/>
              <a:buAutoNum type="arabicPeriod"/>
            </a:pPr>
            <a:r>
              <a:rPr lang="en" sz="1700">
                <a:solidFill>
                  <a:schemeClr val="lt1"/>
                </a:solidFill>
                <a:latin typeface="Merriweather Light"/>
                <a:ea typeface="Merriweather Light"/>
                <a:cs typeface="Merriweather Light"/>
                <a:sym typeface="Merriweather Light"/>
              </a:rPr>
              <a:t>METHODOLOGY</a:t>
            </a:r>
            <a:endParaRPr sz="700">
              <a:latin typeface="Merriweather Light"/>
              <a:ea typeface="Merriweather Light"/>
              <a:cs typeface="Merriweather Light"/>
              <a:sym typeface="Merriweather Light"/>
            </a:endParaRPr>
          </a:p>
          <a:p>
            <a:pPr marL="254000" marR="0" lvl="0" indent="-222250" algn="l" rtl="0">
              <a:spcBef>
                <a:spcPts val="0"/>
              </a:spcBef>
              <a:spcAft>
                <a:spcPts val="0"/>
              </a:spcAft>
              <a:buClr>
                <a:schemeClr val="lt1"/>
              </a:buClr>
              <a:buSzPts val="1700"/>
              <a:buFont typeface="Merriweather Light"/>
              <a:buAutoNum type="arabicPeriod"/>
            </a:pPr>
            <a:r>
              <a:rPr lang="en" sz="1700">
                <a:solidFill>
                  <a:schemeClr val="lt1"/>
                </a:solidFill>
                <a:latin typeface="Merriweather Light"/>
                <a:ea typeface="Merriweather Light"/>
                <a:cs typeface="Merriweather Light"/>
                <a:sym typeface="Merriweather Light"/>
              </a:rPr>
              <a:t>OBJECTIVE AND SIGNIFICANCE</a:t>
            </a:r>
            <a:endParaRPr sz="700">
              <a:latin typeface="Merriweather Light"/>
              <a:ea typeface="Merriweather Light"/>
              <a:cs typeface="Merriweather Light"/>
              <a:sym typeface="Merriweather Light"/>
            </a:endParaRPr>
          </a:p>
          <a:p>
            <a:pPr marL="254000" marR="0" lvl="0" indent="-222250" algn="l" rtl="0">
              <a:spcBef>
                <a:spcPts val="0"/>
              </a:spcBef>
              <a:spcAft>
                <a:spcPts val="0"/>
              </a:spcAft>
              <a:buClr>
                <a:schemeClr val="lt1"/>
              </a:buClr>
              <a:buSzPts val="1700"/>
              <a:buFont typeface="Merriweather Light"/>
              <a:buAutoNum type="arabicPeriod"/>
            </a:pPr>
            <a:r>
              <a:rPr lang="en" sz="1700">
                <a:solidFill>
                  <a:schemeClr val="lt1"/>
                </a:solidFill>
                <a:latin typeface="Merriweather Light"/>
                <a:ea typeface="Merriweather Light"/>
                <a:cs typeface="Merriweather Light"/>
                <a:sym typeface="Merriweather Light"/>
              </a:rPr>
              <a:t>EXPECTED RESULTS OR CONCLUSIONS</a:t>
            </a:r>
            <a:endParaRPr sz="700">
              <a:latin typeface="Merriweather Light"/>
              <a:ea typeface="Merriweather Light"/>
              <a:cs typeface="Merriweather Light"/>
              <a:sym typeface="Merriweather Light"/>
            </a:endParaRPr>
          </a:p>
          <a:p>
            <a:pPr marL="254000" marR="0" lvl="0" indent="-114300" algn="l" rtl="0">
              <a:spcBef>
                <a:spcPts val="0"/>
              </a:spcBef>
              <a:spcAft>
                <a:spcPts val="0"/>
              </a:spcAft>
              <a:buClr>
                <a:schemeClr val="lt1"/>
              </a:buClr>
              <a:buSzPts val="2100"/>
              <a:buFont typeface="Century Gothic"/>
              <a:buNone/>
            </a:pPr>
            <a:endParaRPr sz="1700">
              <a:solidFill>
                <a:schemeClr val="lt1"/>
              </a:solidFill>
              <a:latin typeface="Merriweather Light"/>
              <a:ea typeface="Merriweather Light"/>
              <a:cs typeface="Merriweather Light"/>
              <a:sym typeface="Merriweather Light"/>
            </a:endParaRPr>
          </a:p>
          <a:p>
            <a:pPr marL="0" marR="0" lvl="0" indent="0" algn="l" rtl="0">
              <a:spcBef>
                <a:spcPts val="0"/>
              </a:spcBef>
              <a:spcAft>
                <a:spcPts val="0"/>
              </a:spcAft>
              <a:buNone/>
            </a:pPr>
            <a:endParaRPr sz="1700">
              <a:solidFill>
                <a:schemeClr val="lt1"/>
              </a:solidFill>
              <a:latin typeface="Merriweather Light"/>
              <a:ea typeface="Merriweather Light"/>
              <a:cs typeface="Merriweather Light"/>
              <a:sym typeface="Merriweather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57EA-F5CD-2378-2501-1FB8D96BAFBD}"/>
              </a:ext>
            </a:extLst>
          </p:cNvPr>
          <p:cNvSpPr>
            <a:spLocks noGrp="1"/>
          </p:cNvSpPr>
          <p:nvPr>
            <p:ph type="title"/>
          </p:nvPr>
        </p:nvSpPr>
        <p:spPr>
          <a:xfrm>
            <a:off x="134948" y="0"/>
            <a:ext cx="5923881" cy="646771"/>
          </a:xfrm>
        </p:spPr>
        <p:txBody>
          <a:bodyPr/>
          <a:lstStyle/>
          <a:p>
            <a:r>
              <a:rPr lang="en-IN" b="1" dirty="0">
                <a:solidFill>
                  <a:schemeClr val="accent6">
                    <a:lumMod val="60000"/>
                    <a:lumOff val="40000"/>
                  </a:schemeClr>
                </a:solidFill>
              </a:rPr>
              <a:t>THRESHOLD REGRESSION</a:t>
            </a:r>
          </a:p>
        </p:txBody>
      </p:sp>
      <p:pic>
        <p:nvPicPr>
          <p:cNvPr id="3" name="Picture 2" descr="Table&#10;&#10;Description automatically generated">
            <a:extLst>
              <a:ext uri="{FF2B5EF4-FFF2-40B4-BE49-F238E27FC236}">
                <a16:creationId xmlns:a16="http://schemas.microsoft.com/office/drawing/2014/main" id="{4FB917BC-088F-8447-EA84-86A951BFE2D8}"/>
              </a:ext>
            </a:extLst>
          </p:cNvPr>
          <p:cNvPicPr>
            <a:picLocks noChangeAspect="1"/>
          </p:cNvPicPr>
          <p:nvPr/>
        </p:nvPicPr>
        <p:blipFill>
          <a:blip r:embed="rId2"/>
          <a:stretch>
            <a:fillRect/>
          </a:stretch>
        </p:blipFill>
        <p:spPr>
          <a:xfrm>
            <a:off x="290397" y="706236"/>
            <a:ext cx="4533900" cy="2883535"/>
          </a:xfrm>
          <a:prstGeom prst="rect">
            <a:avLst/>
          </a:prstGeom>
        </p:spPr>
      </p:pic>
      <p:sp>
        <p:nvSpPr>
          <p:cNvPr id="4" name="TextBox 3">
            <a:extLst>
              <a:ext uri="{FF2B5EF4-FFF2-40B4-BE49-F238E27FC236}">
                <a16:creationId xmlns:a16="http://schemas.microsoft.com/office/drawing/2014/main" id="{A94B0D2D-F34B-D13F-4938-DA24DA866CD8}"/>
              </a:ext>
            </a:extLst>
          </p:cNvPr>
          <p:cNvSpPr txBox="1"/>
          <p:nvPr/>
        </p:nvSpPr>
        <p:spPr>
          <a:xfrm>
            <a:off x="5307980" y="1256371"/>
            <a:ext cx="2668859" cy="2292935"/>
          </a:xfrm>
          <a:prstGeom prst="rect">
            <a:avLst/>
          </a:prstGeom>
          <a:noFill/>
        </p:spPr>
        <p:txBody>
          <a:bodyPr wrap="square" rtlCol="0">
            <a:spAutoFit/>
          </a:bodyPr>
          <a:lstStyle/>
          <a:p>
            <a:r>
              <a:rPr lang="en-IN" sz="1200" dirty="0">
                <a:solidFill>
                  <a:schemeClr val="bg1"/>
                </a:solidFill>
                <a:effectLst/>
                <a:latin typeface="Arial" panose="020B0604020202020204" pitchFamily="34" charset="0"/>
                <a:ea typeface="Arial" panose="020B0604020202020204" pitchFamily="34" charset="0"/>
              </a:rPr>
              <a:t>Here _b implies how the variable will effect crimes at low regime level(threshold level) and _d implies how variables will effect crimes at high regime levels. r is the threshold rate here. </a:t>
            </a:r>
            <a:r>
              <a:rPr lang="en-IN" sz="1200" dirty="0" err="1">
                <a:solidFill>
                  <a:schemeClr val="bg1"/>
                </a:solidFill>
                <a:effectLst/>
                <a:latin typeface="Arial" panose="020B0604020202020204" pitchFamily="34" charset="0"/>
                <a:ea typeface="Arial" panose="020B0604020202020204" pitchFamily="34" charset="0"/>
              </a:rPr>
              <a:t>Spi</a:t>
            </a:r>
            <a:r>
              <a:rPr lang="en-IN" sz="1200" dirty="0">
                <a:solidFill>
                  <a:schemeClr val="bg1"/>
                </a:solidFill>
                <a:effectLst/>
                <a:latin typeface="Arial" panose="020B0604020202020204" pitchFamily="34" charset="0"/>
                <a:ea typeface="Arial" panose="020B0604020202020204" pitchFamily="34" charset="0"/>
              </a:rPr>
              <a:t>, gr, </a:t>
            </a:r>
            <a:r>
              <a:rPr lang="en-IN" sz="1200" dirty="0" err="1">
                <a:solidFill>
                  <a:schemeClr val="bg1"/>
                </a:solidFill>
                <a:effectLst/>
                <a:latin typeface="Arial" panose="020B0604020202020204" pitchFamily="34" charset="0"/>
                <a:ea typeface="Arial" panose="020B0604020202020204" pitchFamily="34" charset="0"/>
              </a:rPr>
              <a:t>ur</a:t>
            </a:r>
            <a:r>
              <a:rPr lang="en-IN" sz="1200" dirty="0">
                <a:solidFill>
                  <a:schemeClr val="bg1"/>
                </a:solidFill>
                <a:effectLst/>
                <a:latin typeface="Arial" panose="020B0604020202020204" pitchFamily="34" charset="0"/>
                <a:ea typeface="Arial" panose="020B0604020202020204" pitchFamily="34" charset="0"/>
              </a:rPr>
              <a:t>, </a:t>
            </a:r>
            <a:r>
              <a:rPr lang="en-IN" sz="1200" dirty="0" err="1">
                <a:solidFill>
                  <a:schemeClr val="bg1"/>
                </a:solidFill>
                <a:effectLst/>
                <a:latin typeface="Arial" panose="020B0604020202020204" pitchFamily="34" charset="0"/>
                <a:ea typeface="Arial" panose="020B0604020202020204" pitchFamily="34" charset="0"/>
              </a:rPr>
              <a:t>ir</a:t>
            </a:r>
            <a:r>
              <a:rPr lang="en-IN" sz="1200" dirty="0">
                <a:solidFill>
                  <a:schemeClr val="bg1"/>
                </a:solidFill>
                <a:effectLst/>
                <a:latin typeface="Arial" panose="020B0604020202020204" pitchFamily="34" charset="0"/>
                <a:ea typeface="Arial" panose="020B0604020202020204" pitchFamily="34" charset="0"/>
              </a:rPr>
              <a:t> and lag of crimes has a significant effect above threshold level. But below threshold level only lag crime rates, </a:t>
            </a:r>
            <a:r>
              <a:rPr lang="en-IN" sz="1200" dirty="0" err="1">
                <a:solidFill>
                  <a:schemeClr val="bg1"/>
                </a:solidFill>
                <a:effectLst/>
                <a:latin typeface="Arial" panose="020B0604020202020204" pitchFamily="34" charset="0"/>
                <a:ea typeface="Arial" panose="020B0604020202020204" pitchFamily="34" charset="0"/>
              </a:rPr>
              <a:t>uer</a:t>
            </a:r>
            <a:r>
              <a:rPr lang="en-IN" sz="1200" dirty="0">
                <a:solidFill>
                  <a:schemeClr val="bg1"/>
                </a:solidFill>
                <a:effectLst/>
                <a:latin typeface="Arial" panose="020B0604020202020204" pitchFamily="34" charset="0"/>
                <a:ea typeface="Arial" panose="020B0604020202020204" pitchFamily="34" charset="0"/>
              </a:rPr>
              <a:t> and </a:t>
            </a:r>
            <a:r>
              <a:rPr lang="en-IN" sz="1200" dirty="0" err="1">
                <a:solidFill>
                  <a:schemeClr val="bg1"/>
                </a:solidFill>
                <a:effectLst/>
                <a:latin typeface="Arial" panose="020B0604020202020204" pitchFamily="34" charset="0"/>
                <a:ea typeface="Arial" panose="020B0604020202020204" pitchFamily="34" charset="0"/>
              </a:rPr>
              <a:t>ir</a:t>
            </a:r>
            <a:r>
              <a:rPr lang="en-IN" sz="1200" dirty="0">
                <a:solidFill>
                  <a:schemeClr val="bg1"/>
                </a:solidFill>
                <a:effectLst/>
                <a:latin typeface="Arial" panose="020B0604020202020204" pitchFamily="34" charset="0"/>
                <a:ea typeface="Arial" panose="020B0604020202020204" pitchFamily="34" charset="0"/>
              </a:rPr>
              <a:t> are significant. The significant threshold level is 676.153 here</a:t>
            </a:r>
          </a:p>
          <a:p>
            <a:endParaRPr lang="en-IN" sz="1050" dirty="0">
              <a:solidFill>
                <a:schemeClr val="bg1"/>
              </a:solidFill>
            </a:endParaRPr>
          </a:p>
        </p:txBody>
      </p:sp>
    </p:spTree>
    <p:extLst>
      <p:ext uri="{BB962C8B-B14F-4D97-AF65-F5344CB8AC3E}">
        <p14:creationId xmlns:p14="http://schemas.microsoft.com/office/powerpoint/2010/main" val="198153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EF9F3-D56D-6955-AB2D-B196EC4D7F21}"/>
              </a:ext>
            </a:extLst>
          </p:cNvPr>
          <p:cNvSpPr txBox="1"/>
          <p:nvPr/>
        </p:nvSpPr>
        <p:spPr>
          <a:xfrm>
            <a:off x="260194" y="193288"/>
            <a:ext cx="3873191" cy="369332"/>
          </a:xfrm>
          <a:prstGeom prst="rect">
            <a:avLst/>
          </a:prstGeom>
          <a:noFill/>
        </p:spPr>
        <p:txBody>
          <a:bodyPr wrap="square" rtlCol="0">
            <a:spAutoFit/>
          </a:bodyPr>
          <a:lstStyle/>
          <a:p>
            <a:r>
              <a:rPr lang="en-IN" sz="1800" b="1" dirty="0">
                <a:solidFill>
                  <a:schemeClr val="accent6">
                    <a:lumMod val="60000"/>
                    <a:lumOff val="40000"/>
                  </a:schemeClr>
                </a:solidFill>
              </a:rPr>
              <a:t>UNIT ROOTS TEST</a:t>
            </a:r>
          </a:p>
        </p:txBody>
      </p:sp>
      <p:pic>
        <p:nvPicPr>
          <p:cNvPr id="12" name="Picture 11" descr="Graphical user interface, text, application, email&#10;&#10;Description automatically generated">
            <a:extLst>
              <a:ext uri="{FF2B5EF4-FFF2-40B4-BE49-F238E27FC236}">
                <a16:creationId xmlns:a16="http://schemas.microsoft.com/office/drawing/2014/main" id="{C69C8F01-83F7-BFFE-CDCC-3351F720A080}"/>
              </a:ext>
            </a:extLst>
          </p:cNvPr>
          <p:cNvPicPr>
            <a:picLocks noChangeAspect="1"/>
          </p:cNvPicPr>
          <p:nvPr/>
        </p:nvPicPr>
        <p:blipFill>
          <a:blip r:embed="rId2"/>
          <a:stretch>
            <a:fillRect/>
          </a:stretch>
        </p:blipFill>
        <p:spPr>
          <a:xfrm>
            <a:off x="187620" y="562620"/>
            <a:ext cx="2598420" cy="1713865"/>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85A49767-1335-5465-545E-1ADCFA85B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8997" y="616912"/>
            <a:ext cx="2537460" cy="1605280"/>
          </a:xfrm>
          <a:prstGeom prst="rect">
            <a:avLst/>
          </a:prstGeom>
        </p:spPr>
      </p:pic>
      <p:pic>
        <p:nvPicPr>
          <p:cNvPr id="14" name="Picture 13" descr="Text, email&#10;&#10;Description automatically generated">
            <a:extLst>
              <a:ext uri="{FF2B5EF4-FFF2-40B4-BE49-F238E27FC236}">
                <a16:creationId xmlns:a16="http://schemas.microsoft.com/office/drawing/2014/main" id="{3A9B7A67-8E67-86D1-E467-A853FE33172E}"/>
              </a:ext>
            </a:extLst>
          </p:cNvPr>
          <p:cNvPicPr>
            <a:picLocks noChangeAspect="1"/>
          </p:cNvPicPr>
          <p:nvPr/>
        </p:nvPicPr>
        <p:blipFill>
          <a:blip r:embed="rId4"/>
          <a:stretch>
            <a:fillRect/>
          </a:stretch>
        </p:blipFill>
        <p:spPr>
          <a:xfrm>
            <a:off x="5629414" y="562620"/>
            <a:ext cx="2724150" cy="1569720"/>
          </a:xfrm>
          <a:prstGeom prst="rect">
            <a:avLst/>
          </a:prstGeom>
        </p:spPr>
      </p:pic>
      <p:pic>
        <p:nvPicPr>
          <p:cNvPr id="15" name="Picture 14" descr="Graphical user interface, text, application, email&#10;&#10;Description automatically generated">
            <a:extLst>
              <a:ext uri="{FF2B5EF4-FFF2-40B4-BE49-F238E27FC236}">
                <a16:creationId xmlns:a16="http://schemas.microsoft.com/office/drawing/2014/main" id="{2C1A9C76-13B3-94F5-D0C9-AF1EE32D23F4}"/>
              </a:ext>
            </a:extLst>
          </p:cNvPr>
          <p:cNvPicPr>
            <a:picLocks noChangeAspect="1"/>
          </p:cNvPicPr>
          <p:nvPr/>
        </p:nvPicPr>
        <p:blipFill>
          <a:blip r:embed="rId5"/>
          <a:stretch>
            <a:fillRect/>
          </a:stretch>
        </p:blipFill>
        <p:spPr>
          <a:xfrm>
            <a:off x="156505" y="2482416"/>
            <a:ext cx="2660650" cy="1546860"/>
          </a:xfrm>
          <a:prstGeom prst="rect">
            <a:avLst/>
          </a:prstGeom>
        </p:spPr>
      </p:pic>
      <p:pic>
        <p:nvPicPr>
          <p:cNvPr id="16" name="Picture 15" descr="Graphical user interface, text, email&#10;&#10;Description automatically generated">
            <a:extLst>
              <a:ext uri="{FF2B5EF4-FFF2-40B4-BE49-F238E27FC236}">
                <a16:creationId xmlns:a16="http://schemas.microsoft.com/office/drawing/2014/main" id="{C25CCF17-BD9C-ED09-34AA-A1746E00E84E}"/>
              </a:ext>
            </a:extLst>
          </p:cNvPr>
          <p:cNvPicPr>
            <a:picLocks noChangeAspect="1"/>
          </p:cNvPicPr>
          <p:nvPr/>
        </p:nvPicPr>
        <p:blipFill>
          <a:blip r:embed="rId6"/>
          <a:stretch>
            <a:fillRect/>
          </a:stretch>
        </p:blipFill>
        <p:spPr>
          <a:xfrm>
            <a:off x="2970034" y="2426915"/>
            <a:ext cx="2659380" cy="1538605"/>
          </a:xfrm>
          <a:prstGeom prst="rect">
            <a:avLst/>
          </a:prstGeom>
        </p:spPr>
      </p:pic>
      <p:pic>
        <p:nvPicPr>
          <p:cNvPr id="17" name="Picture 16" descr="Text&#10;&#10;Description automatically generated">
            <a:extLst>
              <a:ext uri="{FF2B5EF4-FFF2-40B4-BE49-F238E27FC236}">
                <a16:creationId xmlns:a16="http://schemas.microsoft.com/office/drawing/2014/main" id="{783C0E48-D346-6593-7477-7331C2123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4514" y="2426915"/>
            <a:ext cx="2559050" cy="1463040"/>
          </a:xfrm>
          <a:prstGeom prst="rect">
            <a:avLst/>
          </a:prstGeom>
        </p:spPr>
      </p:pic>
    </p:spTree>
    <p:extLst>
      <p:ext uri="{BB962C8B-B14F-4D97-AF65-F5344CB8AC3E}">
        <p14:creationId xmlns:p14="http://schemas.microsoft.com/office/powerpoint/2010/main" val="3771565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B68259C1-F283-630B-34C9-D041AB778E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600" y="173495"/>
            <a:ext cx="2874010" cy="1584960"/>
          </a:xfrm>
          <a:prstGeom prst="rect">
            <a:avLst/>
          </a:prstGeom>
        </p:spPr>
      </p:pic>
      <p:pic>
        <p:nvPicPr>
          <p:cNvPr id="3" name="Picture 2" descr="Table&#10;&#10;Description automatically generated">
            <a:extLst>
              <a:ext uri="{FF2B5EF4-FFF2-40B4-BE49-F238E27FC236}">
                <a16:creationId xmlns:a16="http://schemas.microsoft.com/office/drawing/2014/main" id="{37CA6EB9-FD45-7D01-4D97-C968C54F235B}"/>
              </a:ext>
            </a:extLst>
          </p:cNvPr>
          <p:cNvPicPr>
            <a:picLocks noChangeAspect="1"/>
          </p:cNvPicPr>
          <p:nvPr/>
        </p:nvPicPr>
        <p:blipFill>
          <a:blip r:embed="rId3"/>
          <a:stretch>
            <a:fillRect/>
          </a:stretch>
        </p:blipFill>
        <p:spPr>
          <a:xfrm>
            <a:off x="3568390" y="85431"/>
            <a:ext cx="2872740" cy="2047240"/>
          </a:xfrm>
          <a:prstGeom prst="rect">
            <a:avLst/>
          </a:prstGeom>
        </p:spPr>
      </p:pic>
      <p:sp>
        <p:nvSpPr>
          <p:cNvPr id="4" name="TextBox 3">
            <a:extLst>
              <a:ext uri="{FF2B5EF4-FFF2-40B4-BE49-F238E27FC236}">
                <a16:creationId xmlns:a16="http://schemas.microsoft.com/office/drawing/2014/main" id="{D06632FD-B6B6-2754-D792-64BE4D334EFC}"/>
              </a:ext>
            </a:extLst>
          </p:cNvPr>
          <p:cNvSpPr txBox="1"/>
          <p:nvPr/>
        </p:nvSpPr>
        <p:spPr>
          <a:xfrm>
            <a:off x="817756" y="2832410"/>
            <a:ext cx="3560956" cy="523220"/>
          </a:xfrm>
          <a:prstGeom prst="rect">
            <a:avLst/>
          </a:prstGeom>
          <a:noFill/>
        </p:spPr>
        <p:txBody>
          <a:bodyPr wrap="square" rtlCol="0">
            <a:spAutoFit/>
          </a:bodyPr>
          <a:lstStyle/>
          <a:p>
            <a:r>
              <a:rPr lang="en-IN" dirty="0">
                <a:solidFill>
                  <a:schemeClr val="bg1"/>
                </a:solidFill>
              </a:rPr>
              <a:t>Population density is non stationary but its first difference is stationary</a:t>
            </a:r>
          </a:p>
        </p:txBody>
      </p:sp>
    </p:spTree>
    <p:extLst>
      <p:ext uri="{BB962C8B-B14F-4D97-AF65-F5344CB8AC3E}">
        <p14:creationId xmlns:p14="http://schemas.microsoft.com/office/powerpoint/2010/main" val="2156429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4BB32-7077-62D5-17ED-5CA37920FE30}"/>
              </a:ext>
            </a:extLst>
          </p:cNvPr>
          <p:cNvPicPr>
            <a:picLocks noChangeAspect="1"/>
          </p:cNvPicPr>
          <p:nvPr/>
        </p:nvPicPr>
        <p:blipFill>
          <a:blip r:embed="rId2"/>
          <a:stretch>
            <a:fillRect/>
          </a:stretch>
        </p:blipFill>
        <p:spPr>
          <a:xfrm>
            <a:off x="408878" y="394720"/>
            <a:ext cx="7514951" cy="3456168"/>
          </a:xfrm>
          <a:prstGeom prst="rect">
            <a:avLst/>
          </a:prstGeom>
        </p:spPr>
      </p:pic>
    </p:spTree>
    <p:extLst>
      <p:ext uri="{BB962C8B-B14F-4D97-AF65-F5344CB8AC3E}">
        <p14:creationId xmlns:p14="http://schemas.microsoft.com/office/powerpoint/2010/main" val="520763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A6949-A747-46EE-AD47-5D64BBAC3756}"/>
              </a:ext>
            </a:extLst>
          </p:cNvPr>
          <p:cNvSpPr>
            <a:spLocks noGrp="1"/>
          </p:cNvSpPr>
          <p:nvPr>
            <p:ph type="title"/>
          </p:nvPr>
        </p:nvSpPr>
        <p:spPr>
          <a:xfrm>
            <a:off x="261329" y="211873"/>
            <a:ext cx="2816407" cy="353122"/>
          </a:xfrm>
        </p:spPr>
        <p:txBody>
          <a:bodyPr>
            <a:normAutofit fontScale="90000"/>
          </a:bodyPr>
          <a:lstStyle/>
          <a:p>
            <a:r>
              <a:rPr lang="en-IN" b="1" dirty="0">
                <a:solidFill>
                  <a:schemeClr val="accent6">
                    <a:lumMod val="60000"/>
                    <a:lumOff val="40000"/>
                  </a:schemeClr>
                </a:solidFill>
              </a:rPr>
              <a:t>BOUNDS TEST</a:t>
            </a:r>
          </a:p>
        </p:txBody>
      </p:sp>
      <p:pic>
        <p:nvPicPr>
          <p:cNvPr id="3" name="Picture 2">
            <a:extLst>
              <a:ext uri="{FF2B5EF4-FFF2-40B4-BE49-F238E27FC236}">
                <a16:creationId xmlns:a16="http://schemas.microsoft.com/office/drawing/2014/main" id="{061B1B0F-75FE-FB73-A329-49A7182140B7}"/>
              </a:ext>
            </a:extLst>
          </p:cNvPr>
          <p:cNvPicPr>
            <a:picLocks noChangeAspect="1"/>
          </p:cNvPicPr>
          <p:nvPr/>
        </p:nvPicPr>
        <p:blipFill>
          <a:blip r:embed="rId2"/>
          <a:stretch>
            <a:fillRect/>
          </a:stretch>
        </p:blipFill>
        <p:spPr>
          <a:xfrm>
            <a:off x="344000" y="716002"/>
            <a:ext cx="5066030" cy="2209800"/>
          </a:xfrm>
          <a:prstGeom prst="rect">
            <a:avLst/>
          </a:prstGeom>
        </p:spPr>
      </p:pic>
      <p:sp>
        <p:nvSpPr>
          <p:cNvPr id="5" name="TextBox 4">
            <a:extLst>
              <a:ext uri="{FF2B5EF4-FFF2-40B4-BE49-F238E27FC236}">
                <a16:creationId xmlns:a16="http://schemas.microsoft.com/office/drawing/2014/main" id="{2F23DD6A-DA2D-BC66-F5DA-33BCB788E980}"/>
              </a:ext>
            </a:extLst>
          </p:cNvPr>
          <p:cNvSpPr txBox="1"/>
          <p:nvPr/>
        </p:nvSpPr>
        <p:spPr>
          <a:xfrm>
            <a:off x="5701990" y="914400"/>
            <a:ext cx="2386361" cy="1200329"/>
          </a:xfrm>
          <a:prstGeom prst="rect">
            <a:avLst/>
          </a:prstGeom>
          <a:noFill/>
        </p:spPr>
        <p:txBody>
          <a:bodyPr wrap="square" rtlCol="0">
            <a:spAutoFit/>
          </a:bodyPr>
          <a:lstStyle/>
          <a:p>
            <a:r>
              <a:rPr lang="en-IN" sz="1200" dirty="0">
                <a:solidFill>
                  <a:schemeClr val="bg1"/>
                </a:solidFill>
                <a:effectLst/>
                <a:latin typeface="Arial" panose="020B0604020202020204" pitchFamily="34" charset="0"/>
                <a:ea typeface="Arial" panose="020B0604020202020204" pitchFamily="34" charset="0"/>
              </a:rPr>
              <a:t>p-value from the bounds test is significant, it suggests evidence in </a:t>
            </a:r>
            <a:r>
              <a:rPr lang="en-IN" sz="1200" dirty="0" err="1">
                <a:solidFill>
                  <a:schemeClr val="bg1"/>
                </a:solidFill>
                <a:effectLst/>
                <a:latin typeface="Arial" panose="020B0604020202020204" pitchFamily="34" charset="0"/>
                <a:ea typeface="Arial" panose="020B0604020202020204" pitchFamily="34" charset="0"/>
              </a:rPr>
              <a:t>favor</a:t>
            </a:r>
            <a:r>
              <a:rPr lang="en-IN" sz="1200" dirty="0">
                <a:solidFill>
                  <a:schemeClr val="bg1"/>
                </a:solidFill>
                <a:effectLst/>
                <a:latin typeface="Arial" panose="020B0604020202020204" pitchFamily="34" charset="0"/>
                <a:ea typeface="Arial" panose="020B0604020202020204" pitchFamily="34" charset="0"/>
              </a:rPr>
              <a:t> of the presence of a long-run relationship between the variables and suggests that cointegration may be present</a:t>
            </a:r>
            <a:endParaRPr lang="en-IN" sz="1050" dirty="0">
              <a:solidFill>
                <a:schemeClr val="bg1"/>
              </a:solidFill>
            </a:endParaRPr>
          </a:p>
        </p:txBody>
      </p:sp>
    </p:spTree>
    <p:extLst>
      <p:ext uri="{BB962C8B-B14F-4D97-AF65-F5344CB8AC3E}">
        <p14:creationId xmlns:p14="http://schemas.microsoft.com/office/powerpoint/2010/main" val="960948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20F9-7EAA-18CC-38C0-853B6CE87CE8}"/>
              </a:ext>
            </a:extLst>
          </p:cNvPr>
          <p:cNvSpPr>
            <a:spLocks noGrp="1"/>
          </p:cNvSpPr>
          <p:nvPr>
            <p:ph type="title"/>
          </p:nvPr>
        </p:nvSpPr>
        <p:spPr>
          <a:xfrm>
            <a:off x="105212" y="152400"/>
            <a:ext cx="2147334" cy="420029"/>
          </a:xfrm>
        </p:spPr>
        <p:txBody>
          <a:bodyPr>
            <a:normAutofit fontScale="90000"/>
          </a:bodyPr>
          <a:lstStyle/>
          <a:p>
            <a:r>
              <a:rPr lang="en-IN" b="1" dirty="0">
                <a:solidFill>
                  <a:schemeClr val="accent6">
                    <a:lumMod val="60000"/>
                    <a:lumOff val="40000"/>
                  </a:schemeClr>
                </a:solidFill>
              </a:rPr>
              <a:t>ARDL TEST</a:t>
            </a:r>
          </a:p>
        </p:txBody>
      </p:sp>
      <p:pic>
        <p:nvPicPr>
          <p:cNvPr id="3" name="Picture 2" descr="Table&#10;&#10;Description automatically generated">
            <a:extLst>
              <a:ext uri="{FF2B5EF4-FFF2-40B4-BE49-F238E27FC236}">
                <a16:creationId xmlns:a16="http://schemas.microsoft.com/office/drawing/2014/main" id="{023492C1-BCB9-EF78-EF7B-E246729D1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45" y="810182"/>
            <a:ext cx="4008120" cy="2868930"/>
          </a:xfrm>
          <a:prstGeom prst="rect">
            <a:avLst/>
          </a:prstGeom>
        </p:spPr>
      </p:pic>
      <p:pic>
        <p:nvPicPr>
          <p:cNvPr id="4" name="Picture 3">
            <a:extLst>
              <a:ext uri="{FF2B5EF4-FFF2-40B4-BE49-F238E27FC236}">
                <a16:creationId xmlns:a16="http://schemas.microsoft.com/office/drawing/2014/main" id="{63AC295C-5DC1-4A33-713B-6B4436733222}"/>
              </a:ext>
            </a:extLst>
          </p:cNvPr>
          <p:cNvPicPr>
            <a:picLocks noChangeAspect="1"/>
          </p:cNvPicPr>
          <p:nvPr/>
        </p:nvPicPr>
        <p:blipFill>
          <a:blip r:embed="rId3"/>
          <a:stretch>
            <a:fillRect/>
          </a:stretch>
        </p:blipFill>
        <p:spPr>
          <a:xfrm>
            <a:off x="4491897" y="735569"/>
            <a:ext cx="4373880" cy="3018155"/>
          </a:xfrm>
          <a:prstGeom prst="rect">
            <a:avLst/>
          </a:prstGeom>
        </p:spPr>
      </p:pic>
      <p:sp>
        <p:nvSpPr>
          <p:cNvPr id="5" name="TextBox 4">
            <a:extLst>
              <a:ext uri="{FF2B5EF4-FFF2-40B4-BE49-F238E27FC236}">
                <a16:creationId xmlns:a16="http://schemas.microsoft.com/office/drawing/2014/main" id="{607E4E19-F9F6-DF25-24C0-5864E8AA8605}"/>
              </a:ext>
            </a:extLst>
          </p:cNvPr>
          <p:cNvSpPr txBox="1"/>
          <p:nvPr/>
        </p:nvSpPr>
        <p:spPr>
          <a:xfrm>
            <a:off x="408878" y="3916865"/>
            <a:ext cx="1263805" cy="307777"/>
          </a:xfrm>
          <a:prstGeom prst="rect">
            <a:avLst/>
          </a:prstGeom>
          <a:noFill/>
        </p:spPr>
        <p:txBody>
          <a:bodyPr wrap="square" rtlCol="0">
            <a:spAutoFit/>
          </a:bodyPr>
          <a:lstStyle/>
          <a:p>
            <a:r>
              <a:rPr lang="en-IN" dirty="0">
                <a:solidFill>
                  <a:schemeClr val="bg1"/>
                </a:solidFill>
              </a:rPr>
              <a:t>MG TEST</a:t>
            </a:r>
          </a:p>
        </p:txBody>
      </p:sp>
      <p:sp>
        <p:nvSpPr>
          <p:cNvPr id="6" name="TextBox 5">
            <a:extLst>
              <a:ext uri="{FF2B5EF4-FFF2-40B4-BE49-F238E27FC236}">
                <a16:creationId xmlns:a16="http://schemas.microsoft.com/office/drawing/2014/main" id="{E7379E04-C456-86C5-AB62-187B225BA49F}"/>
              </a:ext>
            </a:extLst>
          </p:cNvPr>
          <p:cNvSpPr txBox="1"/>
          <p:nvPr/>
        </p:nvSpPr>
        <p:spPr>
          <a:xfrm>
            <a:off x="4761570" y="3916864"/>
            <a:ext cx="1263805" cy="307777"/>
          </a:xfrm>
          <a:prstGeom prst="rect">
            <a:avLst/>
          </a:prstGeom>
          <a:noFill/>
        </p:spPr>
        <p:txBody>
          <a:bodyPr wrap="square" rtlCol="0">
            <a:spAutoFit/>
          </a:bodyPr>
          <a:lstStyle/>
          <a:p>
            <a:r>
              <a:rPr lang="en-IN" dirty="0">
                <a:solidFill>
                  <a:schemeClr val="bg1"/>
                </a:solidFill>
              </a:rPr>
              <a:t>DFE TEST</a:t>
            </a:r>
          </a:p>
        </p:txBody>
      </p:sp>
    </p:spTree>
    <p:extLst>
      <p:ext uri="{BB962C8B-B14F-4D97-AF65-F5344CB8AC3E}">
        <p14:creationId xmlns:p14="http://schemas.microsoft.com/office/powerpoint/2010/main" val="3017171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8C0C0A-E1EA-AD09-C07D-4C0A3E29AAB5}"/>
              </a:ext>
            </a:extLst>
          </p:cNvPr>
          <p:cNvSpPr txBox="1"/>
          <p:nvPr/>
        </p:nvSpPr>
        <p:spPr>
          <a:xfrm>
            <a:off x="215589" y="274133"/>
            <a:ext cx="6140605" cy="400110"/>
          </a:xfrm>
          <a:prstGeom prst="rect">
            <a:avLst/>
          </a:prstGeom>
          <a:noFill/>
        </p:spPr>
        <p:txBody>
          <a:bodyPr wrap="square" rtlCol="0">
            <a:spAutoFit/>
          </a:bodyPr>
          <a:lstStyle/>
          <a:p>
            <a:r>
              <a:rPr lang="en-IN" sz="2000" b="1" dirty="0">
                <a:solidFill>
                  <a:schemeClr val="accent6">
                    <a:lumMod val="60000"/>
                    <a:lumOff val="40000"/>
                  </a:schemeClr>
                </a:solidFill>
              </a:rPr>
              <a:t>HAUSMAN TEST FOR BOTH MODELS</a:t>
            </a:r>
          </a:p>
        </p:txBody>
      </p:sp>
      <p:pic>
        <p:nvPicPr>
          <p:cNvPr id="3" name="Picture 2" descr="Text&#10;&#10;Description automatically generated with low confidence">
            <a:extLst>
              <a:ext uri="{FF2B5EF4-FFF2-40B4-BE49-F238E27FC236}">
                <a16:creationId xmlns:a16="http://schemas.microsoft.com/office/drawing/2014/main" id="{F7C3B2DC-276B-A37B-0824-5BCE97750ECB}"/>
              </a:ext>
            </a:extLst>
          </p:cNvPr>
          <p:cNvPicPr>
            <a:picLocks noChangeAspect="1"/>
          </p:cNvPicPr>
          <p:nvPr/>
        </p:nvPicPr>
        <p:blipFill>
          <a:blip r:embed="rId2"/>
          <a:stretch>
            <a:fillRect/>
          </a:stretch>
        </p:blipFill>
        <p:spPr>
          <a:xfrm>
            <a:off x="215589" y="911496"/>
            <a:ext cx="5943600" cy="2562225"/>
          </a:xfrm>
          <a:prstGeom prst="rect">
            <a:avLst/>
          </a:prstGeom>
        </p:spPr>
      </p:pic>
      <p:sp>
        <p:nvSpPr>
          <p:cNvPr id="4" name="TextBox 3">
            <a:extLst>
              <a:ext uri="{FF2B5EF4-FFF2-40B4-BE49-F238E27FC236}">
                <a16:creationId xmlns:a16="http://schemas.microsoft.com/office/drawing/2014/main" id="{EF30AE6E-8B52-1A1B-21C8-887F1C30C930}"/>
              </a:ext>
            </a:extLst>
          </p:cNvPr>
          <p:cNvSpPr txBox="1"/>
          <p:nvPr/>
        </p:nvSpPr>
        <p:spPr>
          <a:xfrm>
            <a:off x="1085385" y="3880624"/>
            <a:ext cx="3174381" cy="307777"/>
          </a:xfrm>
          <a:prstGeom prst="rect">
            <a:avLst/>
          </a:prstGeom>
          <a:noFill/>
        </p:spPr>
        <p:txBody>
          <a:bodyPr wrap="square" rtlCol="0">
            <a:spAutoFit/>
          </a:bodyPr>
          <a:lstStyle/>
          <a:p>
            <a:r>
              <a:rPr lang="en-IN" dirty="0">
                <a:solidFill>
                  <a:schemeClr val="bg1"/>
                </a:solidFill>
              </a:rPr>
              <a:t>Mg method is consistent under Ho</a:t>
            </a:r>
          </a:p>
        </p:txBody>
      </p:sp>
    </p:spTree>
    <p:extLst>
      <p:ext uri="{BB962C8B-B14F-4D97-AF65-F5344CB8AC3E}">
        <p14:creationId xmlns:p14="http://schemas.microsoft.com/office/powerpoint/2010/main" val="397193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0"/>
          <p:cNvSpPr txBox="1"/>
          <p:nvPr/>
        </p:nvSpPr>
        <p:spPr>
          <a:xfrm>
            <a:off x="825175" y="203500"/>
            <a:ext cx="7167600" cy="1023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100" b="1">
                <a:solidFill>
                  <a:srgbClr val="E2A983"/>
                </a:solidFill>
                <a:latin typeface="Century Gothic"/>
                <a:ea typeface="Century Gothic"/>
                <a:cs typeface="Century Gothic"/>
                <a:sym typeface="Century Gothic"/>
              </a:rPr>
              <a:t>OBJECTIVE AND SIGNIFICANCE</a:t>
            </a:r>
            <a:endParaRPr sz="900">
              <a:latin typeface="Century Gothic"/>
              <a:ea typeface="Century Gothic"/>
              <a:cs typeface="Century Gothic"/>
              <a:sym typeface="Century Gothic"/>
            </a:endParaRPr>
          </a:p>
          <a:p>
            <a:pPr marL="0" marR="0" lvl="0" indent="0" algn="l" rtl="0">
              <a:spcBef>
                <a:spcPts val="0"/>
              </a:spcBef>
              <a:spcAft>
                <a:spcPts val="0"/>
              </a:spcAft>
              <a:buNone/>
            </a:pPr>
            <a:endParaRPr sz="3100">
              <a:solidFill>
                <a:srgbClr val="E2A983"/>
              </a:solidFill>
              <a:latin typeface="Century Gothic"/>
              <a:ea typeface="Century Gothic"/>
              <a:cs typeface="Century Gothic"/>
              <a:sym typeface="Century Gothic"/>
            </a:endParaRPr>
          </a:p>
        </p:txBody>
      </p:sp>
      <p:sp>
        <p:nvSpPr>
          <p:cNvPr id="291" name="Google Shape;291;p50"/>
          <p:cNvSpPr txBox="1"/>
          <p:nvPr/>
        </p:nvSpPr>
        <p:spPr>
          <a:xfrm>
            <a:off x="573550" y="1098675"/>
            <a:ext cx="6529500" cy="36548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dirty="0">
                <a:solidFill>
                  <a:schemeClr val="lt1"/>
                </a:solidFill>
              </a:rPr>
              <a:t>1.</a:t>
            </a:r>
            <a:r>
              <a:rPr lang="en" sz="1400" b="0" i="0" dirty="0">
                <a:solidFill>
                  <a:schemeClr val="lt1"/>
                </a:solidFill>
                <a:latin typeface="Arial"/>
                <a:ea typeface="Arial"/>
                <a:cs typeface="Arial"/>
                <a:sym typeface="Arial"/>
              </a:rPr>
              <a:t>The objective of this study is to examine the connection between income inequality and crime in India using panel data analysis.</a:t>
            </a:r>
            <a:endParaRPr sz="1100" dirty="0">
              <a:solidFill>
                <a:schemeClr val="lt1"/>
              </a:solidFill>
            </a:endParaRPr>
          </a:p>
          <a:p>
            <a:pPr marL="0" marR="0" lvl="0" indent="0" algn="l" rtl="0">
              <a:spcBef>
                <a:spcPts val="0"/>
              </a:spcBef>
              <a:spcAft>
                <a:spcPts val="0"/>
              </a:spcAft>
              <a:buClr>
                <a:schemeClr val="lt1"/>
              </a:buClr>
              <a:buSzPts val="1400"/>
              <a:buFont typeface="Century Gothic"/>
              <a:buNone/>
            </a:pPr>
            <a:endParaRPr sz="1400" dirty="0">
              <a:solidFill>
                <a:schemeClr val="lt1"/>
              </a:solidFill>
              <a:latin typeface="Arial"/>
              <a:ea typeface="Arial"/>
              <a:cs typeface="Arial"/>
              <a:sym typeface="Arial"/>
            </a:endParaRPr>
          </a:p>
          <a:p>
            <a:pPr marL="0" marR="0" lvl="0" indent="0" algn="l" rtl="0">
              <a:spcBef>
                <a:spcPts val="0"/>
              </a:spcBef>
              <a:spcAft>
                <a:spcPts val="0"/>
              </a:spcAft>
              <a:buNone/>
            </a:pPr>
            <a:r>
              <a:rPr lang="en" dirty="0">
                <a:solidFill>
                  <a:schemeClr val="lt1"/>
                </a:solidFill>
              </a:rPr>
              <a:t>2.</a:t>
            </a:r>
            <a:r>
              <a:rPr lang="en" sz="1400" b="0" i="0" dirty="0">
                <a:solidFill>
                  <a:schemeClr val="lt1"/>
                </a:solidFill>
                <a:latin typeface="Arial"/>
                <a:ea typeface="Arial"/>
                <a:cs typeface="Arial"/>
                <a:sym typeface="Arial"/>
              </a:rPr>
              <a:t>The study aims to determine whether income inequality has an impact on the prevalence of crime in India and to identify the ways in which it does, while considering socioeconomic and demographic factors such as age, gender, education level, and unemployment.</a:t>
            </a:r>
            <a:endParaRPr sz="1100" dirty="0">
              <a:solidFill>
                <a:schemeClr val="lt1"/>
              </a:solidFill>
            </a:endParaRPr>
          </a:p>
          <a:p>
            <a:pPr marL="0" marR="0" lvl="0" indent="0" algn="l" rtl="0">
              <a:spcBef>
                <a:spcPts val="0"/>
              </a:spcBef>
              <a:spcAft>
                <a:spcPts val="0"/>
              </a:spcAft>
              <a:buNone/>
            </a:pPr>
            <a:endParaRPr sz="1500" b="0" i="0" dirty="0">
              <a:solidFill>
                <a:schemeClr val="lt1"/>
              </a:solidFill>
              <a:latin typeface="Arial"/>
              <a:ea typeface="Arial"/>
              <a:cs typeface="Arial"/>
              <a:sym typeface="Arial"/>
            </a:endParaRPr>
          </a:p>
          <a:p>
            <a:pPr marL="0" marR="0" lvl="0" indent="0" algn="l" rtl="0">
              <a:spcBef>
                <a:spcPts val="0"/>
              </a:spcBef>
              <a:spcAft>
                <a:spcPts val="0"/>
              </a:spcAft>
              <a:buNone/>
            </a:pPr>
            <a:r>
              <a:rPr lang="en" sz="1400" b="0" i="0" dirty="0">
                <a:solidFill>
                  <a:schemeClr val="lt1"/>
                </a:solidFill>
                <a:latin typeface="Arial"/>
                <a:ea typeface="Arial"/>
                <a:cs typeface="Arial"/>
                <a:sym typeface="Arial"/>
              </a:rPr>
              <a:t>3.The study will use proper econometric methods GMM estimation and fixed difference regression to address the issue of endogeneity.</a:t>
            </a:r>
            <a:endParaRPr sz="1100" dirty="0">
              <a:solidFill>
                <a:schemeClr val="lt1"/>
              </a:solidFill>
            </a:endParaRPr>
          </a:p>
          <a:p>
            <a:pPr marL="0" marR="0" lvl="0" indent="0" algn="l" rtl="0">
              <a:spcBef>
                <a:spcPts val="0"/>
              </a:spcBef>
              <a:spcAft>
                <a:spcPts val="0"/>
              </a:spcAft>
              <a:buClr>
                <a:schemeClr val="lt1"/>
              </a:buClr>
              <a:buSzPts val="1400"/>
              <a:buFont typeface="Century Gothic"/>
              <a:buNone/>
            </a:pPr>
            <a:endParaRPr sz="1400" b="0" i="0" dirty="0">
              <a:solidFill>
                <a:schemeClr val="lt1"/>
              </a:solidFill>
              <a:latin typeface="Arial"/>
              <a:ea typeface="Arial"/>
              <a:cs typeface="Arial"/>
              <a:sym typeface="Arial"/>
            </a:endParaRPr>
          </a:p>
          <a:p>
            <a:pPr marL="0" marR="0" lvl="0" indent="0" algn="l" rtl="0">
              <a:spcBef>
                <a:spcPts val="0"/>
              </a:spcBef>
              <a:spcAft>
                <a:spcPts val="0"/>
              </a:spcAft>
              <a:buNone/>
            </a:pPr>
            <a:r>
              <a:rPr lang="en" sz="1400" b="0" i="0" dirty="0">
                <a:solidFill>
                  <a:schemeClr val="lt1"/>
                </a:solidFill>
                <a:latin typeface="Arial"/>
                <a:ea typeface="Arial"/>
                <a:cs typeface="Arial"/>
                <a:sym typeface="Arial"/>
              </a:rPr>
              <a:t>4.Regression models such as threshold will be used to evaluate the non-linear association between income inequality and crime</a:t>
            </a:r>
          </a:p>
          <a:p>
            <a:pPr marL="0" marR="0" lvl="0" indent="0" algn="l" rtl="0">
              <a:spcBef>
                <a:spcPts val="0"/>
              </a:spcBef>
              <a:spcAft>
                <a:spcPts val="0"/>
              </a:spcAft>
              <a:buNone/>
            </a:pPr>
            <a:endParaRPr lang="en" sz="1400" b="0" i="0" dirty="0">
              <a:solidFill>
                <a:schemeClr val="lt1"/>
              </a:solidFill>
              <a:latin typeface="Arial"/>
              <a:ea typeface="Arial"/>
              <a:cs typeface="Arial"/>
              <a:sym typeface="Arial"/>
            </a:endParaRPr>
          </a:p>
          <a:p>
            <a:pPr marR="0" lvl="0" algn="l" rtl="0">
              <a:spcBef>
                <a:spcPts val="0"/>
              </a:spcBef>
              <a:spcAft>
                <a:spcPts val="0"/>
              </a:spcAft>
            </a:pPr>
            <a:r>
              <a:rPr lang="en-IN" sz="1200" dirty="0">
                <a:solidFill>
                  <a:schemeClr val="bg1"/>
                </a:solidFill>
                <a:effectLst/>
                <a:latin typeface="Arial" panose="020B0604020202020204" pitchFamily="34" charset="0"/>
                <a:ea typeface="Arial" panose="020B0604020202020204" pitchFamily="34" charset="0"/>
              </a:rPr>
              <a:t>5</a:t>
            </a:r>
            <a:r>
              <a:rPr lang="en-IN" sz="1800" dirty="0">
                <a:solidFill>
                  <a:schemeClr val="bg1"/>
                </a:solidFill>
                <a:effectLst/>
                <a:latin typeface="Arial" panose="020B0604020202020204" pitchFamily="34" charset="0"/>
                <a:ea typeface="Arial" panose="020B0604020202020204" pitchFamily="34" charset="0"/>
              </a:rPr>
              <a:t>.</a:t>
            </a:r>
            <a:r>
              <a:rPr lang="en-IN" dirty="0">
                <a:solidFill>
                  <a:schemeClr val="bg1"/>
                </a:solidFill>
                <a:latin typeface="Arial" panose="020B0604020202020204" pitchFamily="34" charset="0"/>
                <a:ea typeface="Arial" panose="020B0604020202020204" pitchFamily="34" charset="0"/>
              </a:rPr>
              <a:t>T</a:t>
            </a:r>
            <a:r>
              <a:rPr lang="en-IN" dirty="0">
                <a:solidFill>
                  <a:schemeClr val="bg1"/>
                </a:solidFill>
                <a:effectLst/>
                <a:latin typeface="Arial" panose="020B0604020202020204" pitchFamily="34" charset="0"/>
                <a:ea typeface="Arial" panose="020B0604020202020204" pitchFamily="34" charset="0"/>
              </a:rPr>
              <a:t>he study's findings could have significant policy implications for crime prevention and reduction in India</a:t>
            </a:r>
            <a:endParaRPr sz="1400" dirty="0">
              <a:solidFill>
                <a:schemeClr val="bg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2"/>
          <p:cNvSpPr txBox="1"/>
          <p:nvPr/>
        </p:nvSpPr>
        <p:spPr>
          <a:xfrm>
            <a:off x="919575" y="553700"/>
            <a:ext cx="6569400" cy="900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700" b="1" dirty="0">
                <a:solidFill>
                  <a:srgbClr val="E2A983"/>
                </a:solidFill>
                <a:latin typeface="Century Gothic"/>
                <a:ea typeface="Century Gothic"/>
                <a:cs typeface="Century Gothic"/>
                <a:sym typeface="Century Gothic"/>
              </a:rPr>
              <a:t>RESULTS OR CONCLUSIONS</a:t>
            </a:r>
            <a:endParaRPr sz="800" dirty="0">
              <a:latin typeface="Century Gothic"/>
              <a:ea typeface="Century Gothic"/>
              <a:cs typeface="Century Gothic"/>
              <a:sym typeface="Century Gothic"/>
            </a:endParaRPr>
          </a:p>
          <a:p>
            <a:pPr marL="0" marR="0" lvl="0" indent="0" algn="l" rtl="0">
              <a:spcBef>
                <a:spcPts val="0"/>
              </a:spcBef>
              <a:spcAft>
                <a:spcPts val="0"/>
              </a:spcAft>
              <a:buNone/>
            </a:pPr>
            <a:endParaRPr sz="2700" dirty="0">
              <a:solidFill>
                <a:srgbClr val="E2A983"/>
              </a:solidFill>
              <a:latin typeface="Century Gothic"/>
              <a:ea typeface="Century Gothic"/>
              <a:cs typeface="Century Gothic"/>
              <a:sym typeface="Century Gothic"/>
            </a:endParaRPr>
          </a:p>
        </p:txBody>
      </p:sp>
      <p:sp>
        <p:nvSpPr>
          <p:cNvPr id="302" name="Google Shape;302;p52"/>
          <p:cNvSpPr txBox="1"/>
          <p:nvPr/>
        </p:nvSpPr>
        <p:spPr>
          <a:xfrm>
            <a:off x="758104" y="1364384"/>
            <a:ext cx="7345115" cy="308543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lt1"/>
              </a:buClr>
              <a:buSzPts val="1400"/>
              <a:buFont typeface="Arial"/>
              <a:buChar char="•"/>
            </a:pPr>
            <a:r>
              <a:rPr lang="en" sz="1400" b="0" i="0" dirty="0">
                <a:solidFill>
                  <a:schemeClr val="lt1"/>
                </a:solidFill>
                <a:latin typeface="Arial"/>
                <a:ea typeface="Arial"/>
                <a:cs typeface="Arial"/>
                <a:sym typeface="Arial"/>
              </a:rPr>
              <a:t>Analyzing the relationship between demographics, education, unemployment, income inequality, and crime rates in India using panel dataset can provide insights into factors contributing to crime</a:t>
            </a:r>
            <a:endParaRPr sz="1100" dirty="0">
              <a:solidFill>
                <a:schemeClr val="lt1"/>
              </a:solidFill>
            </a:endParaRPr>
          </a:p>
          <a:p>
            <a:pPr marL="215900" marR="0" lvl="0" indent="-215900" algn="l" rtl="0">
              <a:spcBef>
                <a:spcPts val="0"/>
              </a:spcBef>
              <a:spcAft>
                <a:spcPts val="0"/>
              </a:spcAft>
              <a:buClr>
                <a:schemeClr val="lt1"/>
              </a:buClr>
              <a:buSzPts val="1400"/>
              <a:buFont typeface="Arial"/>
              <a:buChar char="•"/>
            </a:pPr>
            <a:r>
              <a:rPr lang="en" dirty="0">
                <a:solidFill>
                  <a:schemeClr val="bg1"/>
                </a:solidFill>
              </a:rPr>
              <a:t>P</a:t>
            </a:r>
            <a:r>
              <a:rPr lang="en" sz="1400" b="0" i="0" dirty="0">
                <a:solidFill>
                  <a:schemeClr val="bg1"/>
                </a:solidFill>
                <a:latin typeface="Arial"/>
                <a:ea typeface="Arial"/>
                <a:cs typeface="Arial"/>
                <a:sym typeface="Arial"/>
              </a:rPr>
              <a:t>ositive link between income inequality and crime rates in the country and </a:t>
            </a:r>
            <a:r>
              <a:rPr lang="en-IN" dirty="0">
                <a:solidFill>
                  <a:schemeClr val="bg1"/>
                </a:solidFill>
                <a:effectLst/>
                <a:latin typeface="Arial" panose="020B0604020202020204" pitchFamily="34" charset="0"/>
                <a:ea typeface="Arial" panose="020B0604020202020204" pitchFamily="34" charset="0"/>
              </a:rPr>
              <a:t>population density and GDSP has a positive effect on crime rate </a:t>
            </a:r>
            <a:endParaRPr sz="1000" dirty="0">
              <a:solidFill>
                <a:schemeClr val="bg1"/>
              </a:solidFill>
            </a:endParaRPr>
          </a:p>
          <a:p>
            <a:pPr marL="215900" marR="0" lvl="0" indent="-215900" algn="l" rtl="0">
              <a:spcBef>
                <a:spcPts val="0"/>
              </a:spcBef>
              <a:spcAft>
                <a:spcPts val="0"/>
              </a:spcAft>
              <a:buClr>
                <a:schemeClr val="lt1"/>
              </a:buClr>
              <a:buSzPts val="1400"/>
              <a:buFont typeface="Arial"/>
              <a:buChar char="•"/>
            </a:pPr>
            <a:r>
              <a:rPr lang="en" sz="1400" b="0" i="0" dirty="0">
                <a:solidFill>
                  <a:schemeClr val="lt1"/>
                </a:solidFill>
                <a:latin typeface="Arial"/>
                <a:ea typeface="Arial"/>
                <a:cs typeface="Arial"/>
                <a:sym typeface="Arial"/>
              </a:rPr>
              <a:t>Addressing endogeneity issue can provide robust evidence of causal effect of income inequality on crime</a:t>
            </a:r>
            <a:endParaRPr sz="1400" dirty="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dirty="0">
                <a:solidFill>
                  <a:schemeClr val="lt1"/>
                </a:solidFill>
                <a:latin typeface="Arial"/>
                <a:ea typeface="Arial"/>
                <a:cs typeface="Arial"/>
                <a:sym typeface="Arial"/>
              </a:rPr>
              <a:t>Use of econometric techniques like panel VAR,GMM, ARDL cointegration threshold</a:t>
            </a:r>
            <a:r>
              <a:rPr lang="en" dirty="0">
                <a:solidFill>
                  <a:schemeClr val="lt1"/>
                </a:solidFill>
              </a:rPr>
              <a:t> </a:t>
            </a:r>
            <a:r>
              <a:rPr lang="en" sz="1400" b="0" i="0" dirty="0">
                <a:solidFill>
                  <a:schemeClr val="lt1"/>
                </a:solidFill>
                <a:latin typeface="Arial"/>
                <a:ea typeface="Arial"/>
                <a:cs typeface="Arial"/>
                <a:sym typeface="Arial"/>
              </a:rPr>
              <a:t>can identify precise nature of relationship between income inequality and crime rates</a:t>
            </a:r>
            <a:endParaRPr sz="1100" dirty="0">
              <a:solidFill>
                <a:schemeClr val="lt1"/>
              </a:solidFill>
            </a:endParaRPr>
          </a:p>
          <a:p>
            <a:pPr marL="215900" marR="0" lvl="0" indent="-215900" algn="l" rtl="0">
              <a:spcBef>
                <a:spcPts val="0"/>
              </a:spcBef>
              <a:spcAft>
                <a:spcPts val="0"/>
              </a:spcAft>
              <a:buClr>
                <a:schemeClr val="lt1"/>
              </a:buClr>
              <a:buSzPts val="1400"/>
              <a:buFont typeface="Arial"/>
              <a:buChar char="•"/>
            </a:pPr>
            <a:r>
              <a:rPr lang="en" sz="1400" b="0" i="0" dirty="0">
                <a:solidFill>
                  <a:schemeClr val="lt1"/>
                </a:solidFill>
                <a:latin typeface="Arial"/>
                <a:ea typeface="Arial"/>
                <a:cs typeface="Arial"/>
                <a:sym typeface="Arial"/>
              </a:rPr>
              <a:t>Research can provide essential insights into mechanisms through which income inequality affects crime rates in India</a:t>
            </a:r>
            <a:endParaRPr sz="1100" dirty="0">
              <a:solidFill>
                <a:schemeClr val="lt1"/>
              </a:solidFill>
            </a:endParaRPr>
          </a:p>
          <a:p>
            <a:pPr marL="215900" marR="0" lvl="0" indent="-215900" algn="l" rtl="0">
              <a:spcBef>
                <a:spcPts val="0"/>
              </a:spcBef>
              <a:spcAft>
                <a:spcPts val="0"/>
              </a:spcAft>
              <a:buClr>
                <a:schemeClr val="lt1"/>
              </a:buClr>
              <a:buSzPts val="1400"/>
              <a:buFont typeface="Arial"/>
              <a:buChar char="•"/>
            </a:pPr>
            <a:r>
              <a:rPr lang="en" sz="1400" dirty="0">
                <a:solidFill>
                  <a:schemeClr val="lt1"/>
                </a:solidFill>
                <a:latin typeface="Arial"/>
                <a:ea typeface="Arial"/>
                <a:cs typeface="Arial"/>
                <a:sym typeface="Arial"/>
              </a:rPr>
              <a:t>Can contribute to the development of policies aimed at reducing income inequality and promoting social welfare</a:t>
            </a:r>
            <a:endParaRPr sz="1100" dirty="0">
              <a:solidFill>
                <a:schemeClr val="lt1"/>
              </a:solidFill>
            </a:endParaRPr>
          </a:p>
          <a:p>
            <a:pPr marL="215900" marR="0" lvl="0" indent="-127000" algn="l" rtl="0">
              <a:spcBef>
                <a:spcPts val="0"/>
              </a:spcBef>
              <a:spcAft>
                <a:spcPts val="0"/>
              </a:spcAft>
              <a:buClr>
                <a:schemeClr val="lt1"/>
              </a:buClr>
              <a:buSzPts val="1400"/>
              <a:buFont typeface="Arial"/>
              <a:buNone/>
            </a:pPr>
            <a:endParaRPr sz="1400" dirty="0">
              <a:solidFill>
                <a:schemeClr val="lt1"/>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3B105-4E8C-632B-E9DD-4EF44A3C5E95}"/>
              </a:ext>
            </a:extLst>
          </p:cNvPr>
          <p:cNvSpPr txBox="1"/>
          <p:nvPr/>
        </p:nvSpPr>
        <p:spPr>
          <a:xfrm>
            <a:off x="431180" y="163550"/>
            <a:ext cx="4884235" cy="369332"/>
          </a:xfrm>
          <a:prstGeom prst="rect">
            <a:avLst/>
          </a:prstGeom>
          <a:noFill/>
        </p:spPr>
        <p:txBody>
          <a:bodyPr wrap="square" rtlCol="0">
            <a:spAutoFit/>
          </a:bodyPr>
          <a:lstStyle/>
          <a:p>
            <a:r>
              <a:rPr lang="en-IN" sz="1800" b="1" dirty="0">
                <a:solidFill>
                  <a:schemeClr val="accent6">
                    <a:lumMod val="60000"/>
                    <a:lumOff val="40000"/>
                  </a:schemeClr>
                </a:solidFill>
              </a:rPr>
              <a:t>VARIOUS DATASOURCES</a:t>
            </a:r>
          </a:p>
        </p:txBody>
      </p:sp>
      <p:sp>
        <p:nvSpPr>
          <p:cNvPr id="3" name="TextBox 2">
            <a:extLst>
              <a:ext uri="{FF2B5EF4-FFF2-40B4-BE49-F238E27FC236}">
                <a16:creationId xmlns:a16="http://schemas.microsoft.com/office/drawing/2014/main" id="{2291D186-C4D9-4497-B0AB-8372B8D20095}"/>
              </a:ext>
            </a:extLst>
          </p:cNvPr>
          <p:cNvSpPr txBox="1"/>
          <p:nvPr/>
        </p:nvSpPr>
        <p:spPr>
          <a:xfrm>
            <a:off x="178420" y="676507"/>
            <a:ext cx="8965580" cy="4154984"/>
          </a:xfrm>
          <a:prstGeom prst="rect">
            <a:avLst/>
          </a:prstGeom>
          <a:noFill/>
        </p:spPr>
        <p:txBody>
          <a:bodyPr wrap="square" rtlCol="0">
            <a:spAutoFit/>
          </a:bodyPr>
          <a:lstStyle/>
          <a:p>
            <a:pPr marL="285750" indent="-285750">
              <a:buFont typeface="Arial" panose="020B0604020202020204" pitchFamily="34" charset="0"/>
              <a:buChar char="•"/>
            </a:pPr>
            <a:r>
              <a:rPr lang="en-IN" sz="1200" dirty="0">
                <a:solidFill>
                  <a:srgbClr val="00B0F0"/>
                </a:solidFill>
                <a:hlinkClick r:id="rId2">
                  <a:extLst>
                    <a:ext uri="{A12FA001-AC4F-418D-AE19-62706E023703}">
                      <ahyp:hlinkClr xmlns:ahyp="http://schemas.microsoft.com/office/drawing/2018/hyperlinkcolor" val="tx"/>
                    </a:ext>
                  </a:extLst>
                </a:hlinkClick>
              </a:rPr>
              <a:t>https://www.rbi.org.in/Scripts/AnnualPublications.aspx?head=Handbook%20of%20Statistics%20on%20Indian%20States</a:t>
            </a: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r>
              <a:rPr lang="en-IN" sz="1200" dirty="0">
                <a:solidFill>
                  <a:srgbClr val="00B0F0"/>
                </a:solidFill>
                <a:hlinkClick r:id="rId3">
                  <a:extLst>
                    <a:ext uri="{A12FA001-AC4F-418D-AE19-62706E023703}">
                      <ahyp:hlinkClr xmlns:ahyp="http://schemas.microsoft.com/office/drawing/2018/hyperlinkcolor" val="tx"/>
                    </a:ext>
                  </a:extLst>
                </a:hlinkClick>
              </a:rPr>
              <a:t>https://dashboard.udiseplus.gov.in/#/reportDashboard/sReport</a:t>
            </a: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r>
              <a:rPr lang="en-IN" sz="1200" dirty="0">
                <a:solidFill>
                  <a:srgbClr val="00B0F0"/>
                </a:solidFill>
                <a:hlinkClick r:id="rId4">
                  <a:extLst>
                    <a:ext uri="{A12FA001-AC4F-418D-AE19-62706E023703}">
                      <ahyp:hlinkClr xmlns:ahyp="http://schemas.microsoft.com/office/drawing/2018/hyperlinkcolor" val="tx"/>
                    </a:ext>
                  </a:extLst>
                </a:hlinkClick>
              </a:rPr>
              <a:t>https://unemploymentinindia.cmie.com/kommon/bin/sr.php?kall=wstatmore</a:t>
            </a: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r>
              <a:rPr lang="en-IN" sz="1200" dirty="0">
                <a:solidFill>
                  <a:srgbClr val="00B0F0"/>
                </a:solidFill>
                <a:hlinkClick r:id="rId5">
                  <a:extLst>
                    <a:ext uri="{A12FA001-AC4F-418D-AE19-62706E023703}">
                      <ahyp:hlinkClr xmlns:ahyp="http://schemas.microsoft.com/office/drawing/2018/hyperlinkcolor" val="tx"/>
                    </a:ext>
                  </a:extLst>
                </a:hlinkClick>
              </a:rPr>
              <a:t>https://www.census2011.co.in/sexratio.php</a:t>
            </a: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r>
              <a:rPr lang="en-IN" sz="1200" dirty="0">
                <a:solidFill>
                  <a:srgbClr val="00B0F0"/>
                </a:solidFill>
                <a:hlinkClick r:id="rId6">
                  <a:extLst>
                    <a:ext uri="{A12FA001-AC4F-418D-AE19-62706E023703}">
                      <ahyp:hlinkClr xmlns:ahyp="http://schemas.microsoft.com/office/drawing/2018/hyperlinkcolor" val="tx"/>
                    </a:ext>
                  </a:extLst>
                </a:hlinkClick>
              </a:rPr>
              <a:t>https://ncrb.gov.in/en/crime-india</a:t>
            </a: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r>
              <a:rPr lang="en-IN" sz="1200" dirty="0">
                <a:solidFill>
                  <a:srgbClr val="00B0F0"/>
                </a:solidFill>
                <a:hlinkClick r:id="rId7">
                  <a:extLst>
                    <a:ext uri="{A12FA001-AC4F-418D-AE19-62706E023703}">
                      <ahyp:hlinkClr xmlns:ahyp="http://schemas.microsoft.com/office/drawing/2018/hyperlinkcolor" val="tx"/>
                    </a:ext>
                  </a:extLst>
                </a:hlinkClick>
              </a:rPr>
              <a:t>https://www.ceicdata.com/en/india/memo-items-sex-ratio-at-birth/sex-ratio-at-birth-female-per-1000-male-bihar-urban</a:t>
            </a: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r>
              <a:rPr lang="en-IN" sz="1200" dirty="0">
                <a:solidFill>
                  <a:srgbClr val="00B0F0"/>
                </a:solidFill>
                <a:hlinkClick r:id="rId8">
                  <a:extLst>
                    <a:ext uri="{A12FA001-AC4F-418D-AE19-62706E023703}">
                      <ahyp:hlinkClr xmlns:ahyp="http://schemas.microsoft.com/office/drawing/2018/hyperlinkcolor" val="tx"/>
                    </a:ext>
                  </a:extLst>
                </a:hlinkClick>
              </a:rPr>
              <a:t>https://www.mospi.gov.in/national-sample-survey-nss</a:t>
            </a: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r>
              <a:rPr lang="en-IN" sz="1200" dirty="0">
                <a:solidFill>
                  <a:srgbClr val="00B0F0"/>
                </a:solidFill>
                <a:hlinkClick r:id="rId9">
                  <a:extLst>
                    <a:ext uri="{A12FA001-AC4F-418D-AE19-62706E023703}">
                      <ahyp:hlinkClr xmlns:ahyp="http://schemas.microsoft.com/office/drawing/2018/hyperlinkcolor" val="tx"/>
                    </a:ext>
                  </a:extLst>
                </a:hlinkClick>
              </a:rPr>
              <a:t>https://www.cmie.com/kommon/bin/sr.php?kall=warticle&amp;dt=20190624172614&amp;msec=776</a:t>
            </a: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r>
              <a:rPr lang="en-IN" sz="1200" dirty="0">
                <a:solidFill>
                  <a:srgbClr val="00B0F0"/>
                </a:solidFill>
              </a:rPr>
              <a:t>Google search</a:t>
            </a: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a:p>
            <a:pPr marL="285750" indent="-285750">
              <a:buFont typeface="Arial" panose="020B0604020202020204" pitchFamily="34" charset="0"/>
              <a:buChar char="•"/>
            </a:pPr>
            <a:endParaRPr lang="en-IN" sz="1200" dirty="0">
              <a:solidFill>
                <a:srgbClr val="00B0F0"/>
              </a:solidFill>
            </a:endParaRPr>
          </a:p>
        </p:txBody>
      </p:sp>
    </p:spTree>
    <p:extLst>
      <p:ext uri="{BB962C8B-B14F-4D97-AF65-F5344CB8AC3E}">
        <p14:creationId xmlns:p14="http://schemas.microsoft.com/office/powerpoint/2010/main" val="3802081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p:nvPr/>
        </p:nvSpPr>
        <p:spPr>
          <a:xfrm>
            <a:off x="328904" y="244928"/>
            <a:ext cx="4163786" cy="530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a:solidFill>
                  <a:srgbClr val="E2A983"/>
                </a:solidFill>
                <a:latin typeface="Century Gothic"/>
                <a:ea typeface="Century Gothic"/>
                <a:cs typeface="Century Gothic"/>
                <a:sym typeface="Century Gothic"/>
              </a:rPr>
              <a:t>INTRODUCTION</a:t>
            </a:r>
            <a:endParaRPr sz="1100"/>
          </a:p>
        </p:txBody>
      </p:sp>
      <p:sp>
        <p:nvSpPr>
          <p:cNvPr id="196" name="Google Shape;196;p34"/>
          <p:cNvSpPr txBox="1"/>
          <p:nvPr/>
        </p:nvSpPr>
        <p:spPr>
          <a:xfrm>
            <a:off x="489857" y="1322614"/>
            <a:ext cx="7592786" cy="2769989"/>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Income inequality and crime rate have been two topics of great interest for researchers, policymakers, and the general public. </a:t>
            </a:r>
            <a:endParaRPr sz="1100"/>
          </a:p>
          <a:p>
            <a:pPr marL="0" marR="0" lvl="0" indent="0" algn="l" rtl="0">
              <a:spcBef>
                <a:spcPts val="0"/>
              </a:spcBef>
              <a:spcAft>
                <a:spcPts val="0"/>
              </a:spcAft>
              <a:buNone/>
            </a:pPr>
            <a:endParaRPr sz="1400" b="0" i="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u="none" strike="noStrike">
                <a:solidFill>
                  <a:schemeClr val="lt1"/>
                </a:solidFill>
                <a:latin typeface="Arial"/>
                <a:ea typeface="Arial"/>
                <a:cs typeface="Arial"/>
                <a:sym typeface="Arial"/>
              </a:rPr>
              <a:t>the connection between income inequality and crime is complex and multifaceted, and there is much debate among scholars about the nature and extent of this connection</a:t>
            </a:r>
            <a:r>
              <a:rPr lang="en" sz="1400" u="none" strike="noStrike">
                <a:solidFill>
                  <a:schemeClr val="lt1"/>
                </a:solidFill>
                <a:latin typeface="Arial"/>
                <a:ea typeface="Arial"/>
                <a:cs typeface="Arial"/>
                <a:sym typeface="Arial"/>
              </a:rPr>
              <a:t> and it </a:t>
            </a:r>
            <a:r>
              <a:rPr lang="en" sz="1400" b="0" i="0">
                <a:solidFill>
                  <a:schemeClr val="lt1"/>
                </a:solidFill>
                <a:latin typeface="Arial"/>
                <a:ea typeface="Arial"/>
                <a:cs typeface="Arial"/>
                <a:sym typeface="Arial"/>
              </a:rPr>
              <a:t>may depend on various factors such as social norms, economic conditions, and institutional factors.</a:t>
            </a:r>
            <a:r>
              <a:rPr lang="en" sz="1400" b="0" i="0" u="none" strike="noStrike">
                <a:solidFill>
                  <a:schemeClr val="lt1"/>
                </a:solidFill>
                <a:latin typeface="Arial"/>
                <a:ea typeface="Arial"/>
                <a:cs typeface="Arial"/>
                <a:sym typeface="Arial"/>
              </a:rPr>
              <a:t> </a:t>
            </a:r>
            <a:endParaRPr sz="1100"/>
          </a:p>
          <a:p>
            <a:pPr marL="0" marR="0" lvl="0" indent="0" algn="l" rtl="0">
              <a:spcBef>
                <a:spcPts val="0"/>
              </a:spcBef>
              <a:spcAft>
                <a:spcPts val="0"/>
              </a:spcAft>
              <a:buNone/>
            </a:pPr>
            <a:endParaRPr sz="1400" b="0" i="0" u="none" strike="noStrike">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u="none" strike="noStrike">
                <a:solidFill>
                  <a:schemeClr val="lt1"/>
                </a:solidFill>
                <a:latin typeface="Arial"/>
                <a:ea typeface="Arial"/>
                <a:cs typeface="Arial"/>
                <a:sym typeface="Arial"/>
              </a:rPr>
              <a:t>This research paper seeks to explore the dynamic effects of income inequality on crime, using a comprehensive theoretical framework and empirical analysis of data from a range of sources</a:t>
            </a:r>
            <a:r>
              <a:rPr lang="en" sz="1400" b="0" i="0" u="none" strike="noStrike">
                <a:solidFill>
                  <a:srgbClr val="0E101A"/>
                </a:solidFill>
                <a:latin typeface="Arial"/>
                <a:ea typeface="Arial"/>
                <a:cs typeface="Arial"/>
                <a:sym typeface="Arial"/>
              </a:rPr>
              <a:t>.</a:t>
            </a:r>
            <a:endParaRPr sz="1100"/>
          </a:p>
          <a:p>
            <a:pPr marL="215900" marR="0" lvl="0" indent="-127000" algn="l" rtl="0">
              <a:spcBef>
                <a:spcPts val="0"/>
              </a:spcBef>
              <a:spcAft>
                <a:spcPts val="0"/>
              </a:spcAft>
              <a:buClr>
                <a:schemeClr val="lt1"/>
              </a:buClr>
              <a:buSzPts val="1400"/>
              <a:buFont typeface="Arial"/>
              <a:buNone/>
            </a:pPr>
            <a:endParaRPr sz="1400">
              <a:solidFill>
                <a:srgbClr val="0E101A"/>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u="none" strike="noStrike">
                <a:solidFill>
                  <a:schemeClr val="lt1"/>
                </a:solidFill>
                <a:latin typeface="Arial"/>
                <a:ea typeface="Arial"/>
                <a:cs typeface="Arial"/>
                <a:sym typeface="Arial"/>
              </a:rPr>
              <a:t>Through this base paper, I aim to analyse the effect of income inequality on crime across different Indian states through panel data analysis and will also apply different nonparametric analysis methods</a:t>
            </a:r>
            <a:endParaRPr sz="1400" b="0" i="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3"/>
          <p:cNvSpPr txBox="1"/>
          <p:nvPr/>
        </p:nvSpPr>
        <p:spPr>
          <a:xfrm>
            <a:off x="487330" y="749889"/>
            <a:ext cx="7452900" cy="3458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1" i="0" dirty="0">
                <a:solidFill>
                  <a:srgbClr val="E2A983"/>
                </a:solidFill>
                <a:latin typeface="Arial"/>
                <a:ea typeface="Arial"/>
                <a:cs typeface="Arial"/>
                <a:sym typeface="Arial"/>
              </a:rPr>
              <a:t>BASE PAPE</a:t>
            </a:r>
            <a:r>
              <a:rPr lang="en" b="1" dirty="0">
                <a:solidFill>
                  <a:srgbClr val="E2A983"/>
                </a:solidFill>
              </a:rPr>
              <a:t>R</a:t>
            </a:r>
            <a:endParaRPr sz="1300" b="1" u="sng" dirty="0">
              <a:solidFill>
                <a:srgbClr val="0E101A"/>
              </a:solidFill>
            </a:endParaRPr>
          </a:p>
          <a:p>
            <a:pPr marL="0" lvl="0" indent="0" algn="l" rtl="0">
              <a:lnSpc>
                <a:spcPct val="115000"/>
              </a:lnSpc>
              <a:spcBef>
                <a:spcPts val="1200"/>
              </a:spcBef>
              <a:spcAft>
                <a:spcPts val="0"/>
              </a:spcAft>
              <a:buSzPts val="1100"/>
              <a:buNone/>
            </a:pPr>
            <a:r>
              <a:rPr lang="en" b="1" u="sng" dirty="0">
                <a:solidFill>
                  <a:srgbClr val="00B0F0"/>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https://drive.google.com/drive/folders/1oAUfJlXU9UuvcEI3rwYZjd79E6jFubYH?usp=sharing</a:t>
            </a:r>
            <a:endParaRPr sz="1500" dirty="0">
              <a:solidFill>
                <a:srgbClr val="E2A983"/>
              </a:solidFill>
              <a:latin typeface="Century Gothic"/>
              <a:ea typeface="Century Gothic"/>
              <a:cs typeface="Century Gothic"/>
              <a:sym typeface="Century Gothic"/>
            </a:endParaRPr>
          </a:p>
          <a:p>
            <a:pPr marL="0" marR="0" lvl="0" indent="0" algn="l" rtl="0">
              <a:spcBef>
                <a:spcPts val="1200"/>
              </a:spcBef>
              <a:spcAft>
                <a:spcPts val="0"/>
              </a:spcAft>
              <a:buNone/>
            </a:pPr>
            <a:r>
              <a:rPr lang="en" sz="1400" b="1" i="0" dirty="0">
                <a:solidFill>
                  <a:srgbClr val="E2A983"/>
                </a:solidFill>
                <a:latin typeface="Arial"/>
                <a:ea typeface="Arial"/>
                <a:cs typeface="Arial"/>
                <a:sym typeface="Arial"/>
              </a:rPr>
              <a:t>REFERENCES</a:t>
            </a:r>
            <a:endParaRPr sz="1100" dirty="0"/>
          </a:p>
          <a:p>
            <a:pPr marL="0" marR="0" lvl="0" indent="0" algn="l" rtl="0">
              <a:spcBef>
                <a:spcPts val="0"/>
              </a:spcBef>
              <a:spcAft>
                <a:spcPts val="0"/>
              </a:spcAft>
              <a:buNone/>
            </a:pPr>
            <a:endParaRPr sz="1400" b="0" dirty="0">
              <a:solidFill>
                <a:srgbClr val="E2A983"/>
              </a:solidFill>
              <a:latin typeface="Century Gothic"/>
              <a:ea typeface="Century Gothic"/>
              <a:cs typeface="Century Gothic"/>
              <a:sym typeface="Century Gothic"/>
            </a:endParaRPr>
          </a:p>
          <a:p>
            <a:pPr marL="0" marR="0" lvl="0" indent="0" algn="l" rtl="0">
              <a:spcBef>
                <a:spcPts val="0"/>
              </a:spcBef>
              <a:spcAft>
                <a:spcPts val="0"/>
              </a:spcAft>
              <a:buNone/>
            </a:pPr>
            <a:r>
              <a:rPr lang="en" sz="1400" b="1" i="0" u="sng" strike="noStrike" dirty="0">
                <a:solidFill>
                  <a:srgbClr val="00B0F0"/>
                </a:solidFill>
                <a:latin typeface="Arial"/>
                <a:ea typeface="Arial"/>
                <a:cs typeface="Arial"/>
                <a:sym typeface="Arial"/>
                <a:hlinkClick r:id="rId4">
                  <a:extLst>
                    <a:ext uri="{A12FA001-AC4F-418D-AE19-62706E023703}">
                      <ahyp:hlinkClr xmlns:ahyp="http://schemas.microsoft.com/office/drawing/2018/hyperlinkcolor" val="tx"/>
                    </a:ext>
                  </a:extLst>
                </a:hlinkClick>
              </a:rPr>
              <a:t>https://drive.google.com/drive/folders/1MeTbzeKJs-WkytmIdj9W9DTAMiWk6HtP?usp=sharing</a:t>
            </a:r>
            <a:endParaRPr sz="1400" b="0" dirty="0">
              <a:solidFill>
                <a:srgbClr val="00B0F0"/>
              </a:solidFill>
              <a:latin typeface="Century Gothic"/>
              <a:ea typeface="Century Gothic"/>
              <a:cs typeface="Century Gothic"/>
              <a:sym typeface="Century Gothic"/>
            </a:endParaRPr>
          </a:p>
          <a:p>
            <a:pPr marL="0" marR="0" lvl="0" indent="0" algn="l" rtl="0">
              <a:spcBef>
                <a:spcPts val="0"/>
              </a:spcBef>
              <a:spcAft>
                <a:spcPts val="0"/>
              </a:spcAft>
              <a:buNone/>
            </a:pPr>
            <a:br>
              <a:rPr lang="en" sz="1400" b="0" dirty="0">
                <a:solidFill>
                  <a:schemeClr val="lt1"/>
                </a:solidFill>
                <a:latin typeface="Century Gothic"/>
                <a:ea typeface="Century Gothic"/>
                <a:cs typeface="Century Gothic"/>
                <a:sym typeface="Century Gothic"/>
              </a:rPr>
            </a:br>
            <a:r>
              <a:rPr lang="en" sz="1400" b="1" i="0" dirty="0">
                <a:solidFill>
                  <a:srgbClr val="E2A983"/>
                </a:solidFill>
                <a:latin typeface="Arial"/>
                <a:ea typeface="Arial"/>
                <a:cs typeface="Arial"/>
                <a:sym typeface="Arial"/>
              </a:rPr>
              <a:t>PLAGIARISM REPORT(SYNOPSIS)</a:t>
            </a:r>
            <a:endParaRPr sz="1100" dirty="0"/>
          </a:p>
          <a:p>
            <a:pPr marL="0" marR="0" lvl="0" indent="0" algn="l" rtl="0">
              <a:spcBef>
                <a:spcPts val="0"/>
              </a:spcBef>
              <a:spcAft>
                <a:spcPts val="0"/>
              </a:spcAft>
              <a:buNone/>
            </a:pPr>
            <a:endParaRPr sz="1400" b="0" dirty="0">
              <a:solidFill>
                <a:srgbClr val="E2A983"/>
              </a:solidFill>
              <a:latin typeface="Century Gothic"/>
              <a:ea typeface="Century Gothic"/>
              <a:cs typeface="Century Gothic"/>
              <a:sym typeface="Century Gothic"/>
            </a:endParaRPr>
          </a:p>
          <a:p>
            <a:pPr marL="0" marR="0" lvl="0" indent="0" algn="l" rtl="0">
              <a:spcBef>
                <a:spcPts val="0"/>
              </a:spcBef>
              <a:spcAft>
                <a:spcPts val="0"/>
              </a:spcAft>
              <a:buNone/>
            </a:pPr>
            <a:r>
              <a:rPr lang="en" sz="1400" b="1" i="0" u="sng" strike="noStrike" dirty="0">
                <a:solidFill>
                  <a:srgbClr val="00B0F0"/>
                </a:solidFill>
                <a:latin typeface="Arial"/>
                <a:ea typeface="Arial"/>
                <a:cs typeface="Arial"/>
                <a:sym typeface="Arial"/>
                <a:hlinkClick r:id="rId5">
                  <a:extLst>
                    <a:ext uri="{A12FA001-AC4F-418D-AE19-62706E023703}">
                      <ahyp:hlinkClr xmlns:ahyp="http://schemas.microsoft.com/office/drawing/2018/hyperlinkcolor" val="tx"/>
                    </a:ext>
                  </a:extLst>
                </a:hlinkClick>
              </a:rPr>
              <a:t>https://drive.google.com/drive/folders/1hCy4IYCvQz74hc4OKwixmo7KyK9Lihh4?usp=sharing</a:t>
            </a:r>
            <a:endParaRPr sz="1400" b="0" dirty="0">
              <a:solidFill>
                <a:srgbClr val="00B0F0"/>
              </a:solidFill>
              <a:latin typeface="Century Gothic"/>
              <a:ea typeface="Century Gothic"/>
              <a:cs typeface="Century Gothic"/>
              <a:sym typeface="Century Gothic"/>
            </a:endParaRPr>
          </a:p>
          <a:p>
            <a:pPr marL="0" marR="0" lvl="0" indent="0" algn="l" rtl="0">
              <a:spcBef>
                <a:spcPts val="0"/>
              </a:spcBef>
              <a:spcAft>
                <a:spcPts val="0"/>
              </a:spcAft>
              <a:buNone/>
            </a:pPr>
            <a:br>
              <a:rPr lang="en" sz="1400" b="0" dirty="0">
                <a:solidFill>
                  <a:schemeClr val="lt1"/>
                </a:solidFill>
                <a:latin typeface="Century Gothic"/>
                <a:ea typeface="Century Gothic"/>
                <a:cs typeface="Century Gothic"/>
                <a:sym typeface="Century Gothic"/>
              </a:rPr>
            </a:br>
            <a:endParaRPr sz="1400" dirty="0">
              <a:solidFill>
                <a:schemeClr val="lt1"/>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4"/>
          <p:cNvSpPr txBox="1"/>
          <p:nvPr/>
        </p:nvSpPr>
        <p:spPr>
          <a:xfrm>
            <a:off x="2582247" y="1810003"/>
            <a:ext cx="4926563" cy="7617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4500">
                <a:solidFill>
                  <a:srgbClr val="E2A983"/>
                </a:solidFill>
                <a:latin typeface="Century Gothic"/>
                <a:ea typeface="Century Gothic"/>
                <a:cs typeface="Century Gothic"/>
                <a:sym typeface="Century Gothic"/>
              </a:rPr>
              <a:t>THANK</a:t>
            </a:r>
            <a:r>
              <a:rPr lang="en" sz="4500">
                <a:solidFill>
                  <a:schemeClr val="lt1"/>
                </a:solidFill>
                <a:latin typeface="Century Gothic"/>
                <a:ea typeface="Century Gothic"/>
                <a:cs typeface="Century Gothic"/>
                <a:sym typeface="Century Gothic"/>
              </a:rPr>
              <a:t> </a:t>
            </a:r>
            <a:r>
              <a:rPr lang="en" sz="4500">
                <a:solidFill>
                  <a:srgbClr val="E2A983"/>
                </a:solidFill>
                <a:latin typeface="Century Gothic"/>
                <a:ea typeface="Century Gothic"/>
                <a:cs typeface="Century Gothic"/>
                <a:sym typeface="Century Gothic"/>
              </a:rPr>
              <a:t>YOU</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856060" y="457200"/>
            <a:ext cx="1992110" cy="816428"/>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rgbClr val="E2A983"/>
              </a:buClr>
              <a:buSzPts val="3000"/>
              <a:buFont typeface="Century Gothic"/>
              <a:buNone/>
            </a:pPr>
            <a:r>
              <a:rPr lang="en" sz="3000" b="1">
                <a:solidFill>
                  <a:srgbClr val="E2A983"/>
                </a:solidFill>
              </a:rPr>
              <a:t>PURPOSE</a:t>
            </a:r>
            <a:endParaRPr/>
          </a:p>
        </p:txBody>
      </p:sp>
      <p:sp>
        <p:nvSpPr>
          <p:cNvPr id="202" name="Google Shape;202;p35"/>
          <p:cNvSpPr txBox="1"/>
          <p:nvPr/>
        </p:nvSpPr>
        <p:spPr>
          <a:xfrm>
            <a:off x="506186" y="1406590"/>
            <a:ext cx="8131628" cy="193899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400" b="0" i="0" u="none" strike="noStrike">
                <a:solidFill>
                  <a:schemeClr val="lt1"/>
                </a:solidFill>
                <a:latin typeface="Arial"/>
                <a:ea typeface="Arial"/>
                <a:cs typeface="Arial"/>
                <a:sym typeface="Arial"/>
              </a:rPr>
              <a:t>Through this base paper, I aim to analyse the effect of income inequality on crime across different Indian states through panel data analysis and will also apply different nonparametric analysis methods and try to address the endogeneity issues through fixed effects(unobserved heterogeneity constant over time) or first difference model(unobserved heterogeneity changes over time).</a:t>
            </a:r>
            <a:endParaRPr sz="1400" b="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sz="14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 sz="1400" b="0" i="0">
                <a:solidFill>
                  <a:schemeClr val="lt1"/>
                </a:solidFill>
                <a:latin typeface="Arial"/>
                <a:ea typeface="Arial"/>
                <a:cs typeface="Arial"/>
                <a:sym typeface="Arial"/>
              </a:rPr>
              <a:t>The purpose of this research analysis is to provide a comprehensive overview of the existing research on income inequality and crime rate and to identify gaps in the literature. We will also discuss the policy implications of the findings and suggest directions for future research.</a:t>
            </a:r>
            <a:br>
              <a:rPr lang="en" sz="1400">
                <a:solidFill>
                  <a:schemeClr val="lt1"/>
                </a:solidFill>
                <a:latin typeface="Century Gothic"/>
                <a:ea typeface="Century Gothic"/>
                <a:cs typeface="Century Gothic"/>
                <a:sym typeface="Century Gothic"/>
              </a:rPr>
            </a:br>
            <a:endParaRPr sz="14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443180" y="198276"/>
            <a:ext cx="7429499" cy="1047361"/>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rgbClr val="E2A983"/>
              </a:buClr>
              <a:buSzPts val="3000"/>
              <a:buFont typeface="Century Gothic"/>
              <a:buNone/>
            </a:pPr>
            <a:r>
              <a:rPr lang="en" sz="3000" b="1">
                <a:solidFill>
                  <a:srgbClr val="E2A983"/>
                </a:solidFill>
              </a:rPr>
              <a:t>LITERATURE REVIEW</a:t>
            </a:r>
            <a:endParaRPr/>
          </a:p>
        </p:txBody>
      </p:sp>
      <p:sp>
        <p:nvSpPr>
          <p:cNvPr id="208" name="Google Shape;208;p36"/>
          <p:cNvSpPr txBox="1"/>
          <p:nvPr/>
        </p:nvSpPr>
        <p:spPr>
          <a:xfrm>
            <a:off x="195902" y="1096050"/>
            <a:ext cx="8752200" cy="37326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The relationship between income inequality and crime has been extensively studied in the academic literature, with mixed results. Some studies have found a positive and significant relationship between income inequality and crime rates, while others have found no relationship or even a negative relationship.</a:t>
            </a:r>
            <a:endParaRPr sz="1100"/>
          </a:p>
          <a:p>
            <a:pPr marL="0" marR="0" lvl="0" indent="0" algn="l" rtl="0">
              <a:spcBef>
                <a:spcPts val="0"/>
              </a:spcBef>
              <a:spcAft>
                <a:spcPts val="0"/>
              </a:spcAft>
              <a:buNone/>
            </a:pPr>
            <a:endParaRPr sz="1400">
              <a:solidFill>
                <a:schemeClr val="lt1"/>
              </a:solidFill>
              <a:latin typeface="Arial"/>
              <a:ea typeface="Arial"/>
              <a:cs typeface="Arial"/>
              <a:sym typeface="Arial"/>
            </a:endParaRPr>
          </a:p>
          <a:p>
            <a:pPr marL="0" marR="0" lvl="0" indent="0" algn="l" rtl="0">
              <a:spcBef>
                <a:spcPts val="0"/>
              </a:spcBef>
              <a:spcAft>
                <a:spcPts val="0"/>
              </a:spcAft>
              <a:buNone/>
            </a:pPr>
            <a:r>
              <a:rPr lang="en" sz="1400">
                <a:solidFill>
                  <a:schemeClr val="lt1"/>
                </a:solidFill>
                <a:latin typeface="Arial"/>
                <a:ea typeface="Arial"/>
                <a:cs typeface="Arial"/>
                <a:sym typeface="Arial"/>
              </a:rPr>
              <a:t>Some of them are as follows</a:t>
            </a:r>
            <a:endParaRPr sz="1100"/>
          </a:p>
          <a:p>
            <a:pPr marL="0" marR="0" lvl="0" indent="0" algn="l" rtl="0">
              <a:spcBef>
                <a:spcPts val="0"/>
              </a:spcBef>
              <a:spcAft>
                <a:spcPts val="0"/>
              </a:spcAft>
              <a:buNone/>
            </a:pPr>
            <a:endParaRPr sz="140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Noto Sans Symbols"/>
              <a:buChar char="▪"/>
            </a:pPr>
            <a:r>
              <a:rPr lang="en" sz="1400" b="0" i="0">
                <a:solidFill>
                  <a:srgbClr val="FFC000"/>
                </a:solidFill>
                <a:latin typeface="Arial"/>
                <a:ea typeface="Arial"/>
                <a:cs typeface="Arial"/>
                <a:sym typeface="Arial"/>
              </a:rPr>
              <a:t>Fajnzylber et al. (2002)</a:t>
            </a:r>
            <a:r>
              <a:rPr lang="en" sz="1400" b="0" i="0">
                <a:solidFill>
                  <a:schemeClr val="lt1"/>
                </a:solidFill>
                <a:latin typeface="Arial"/>
                <a:ea typeface="Arial"/>
                <a:cs typeface="Arial"/>
                <a:sym typeface="Arial"/>
              </a:rPr>
              <a:t> found a positive and significant relationship between income inequality and violent crime in a panel of countries. </a:t>
            </a:r>
            <a:endParaRPr sz="1100"/>
          </a:p>
          <a:p>
            <a:pPr marL="215900" marR="0" lvl="0" indent="-215900" algn="l" rtl="0">
              <a:spcBef>
                <a:spcPts val="0"/>
              </a:spcBef>
              <a:spcAft>
                <a:spcPts val="0"/>
              </a:spcAft>
              <a:buClr>
                <a:schemeClr val="lt1"/>
              </a:buClr>
              <a:buSzPts val="1400"/>
              <a:buFont typeface="Noto Sans Symbols"/>
              <a:buChar char="▪"/>
            </a:pPr>
            <a:r>
              <a:rPr lang="en" sz="1400" b="0" i="0">
                <a:solidFill>
                  <a:srgbClr val="FFC000"/>
                </a:solidFill>
                <a:latin typeface="Arial"/>
                <a:ea typeface="Arial"/>
                <a:cs typeface="Arial"/>
                <a:sym typeface="Arial"/>
              </a:rPr>
              <a:t>Demombynes and Ozler (2005)</a:t>
            </a:r>
            <a:r>
              <a:rPr lang="en" sz="1400" b="0" i="0">
                <a:solidFill>
                  <a:schemeClr val="lt1"/>
                </a:solidFill>
                <a:latin typeface="Arial"/>
                <a:ea typeface="Arial"/>
                <a:cs typeface="Arial"/>
                <a:sym typeface="Arial"/>
              </a:rPr>
              <a:t> also found that inequality is associated with property and violent crimes in South African neighborhoods.</a:t>
            </a:r>
            <a:endParaRPr sz="1100"/>
          </a:p>
          <a:p>
            <a:pPr marL="215900" marR="0" lvl="0" indent="-215900" algn="l" rtl="0">
              <a:spcBef>
                <a:spcPts val="0"/>
              </a:spcBef>
              <a:spcAft>
                <a:spcPts val="0"/>
              </a:spcAft>
              <a:buClr>
                <a:schemeClr val="lt1"/>
              </a:buClr>
              <a:buSzPts val="1400"/>
              <a:buFont typeface="Noto Sans Symbols"/>
              <a:buChar char="▪"/>
            </a:pPr>
            <a:r>
              <a:rPr lang="en" sz="1400" b="0" i="0">
                <a:solidFill>
                  <a:srgbClr val="FFC000"/>
                </a:solidFill>
                <a:latin typeface="Arial"/>
                <a:ea typeface="Arial"/>
                <a:cs typeface="Arial"/>
                <a:sym typeface="Arial"/>
              </a:rPr>
              <a:t>Enamorado et al. (2016)</a:t>
            </a:r>
            <a:r>
              <a:rPr lang="en" sz="1400" b="0" i="0">
                <a:solidFill>
                  <a:schemeClr val="lt1"/>
                </a:solidFill>
                <a:latin typeface="Arial"/>
                <a:ea typeface="Arial"/>
                <a:cs typeface="Arial"/>
                <a:sym typeface="Arial"/>
              </a:rPr>
              <a:t> found that a one-point increase in the Gini coefficient raises drug-related homicides.</a:t>
            </a:r>
            <a:endParaRPr sz="1400" b="0" i="0">
              <a:solidFill>
                <a:schemeClr val="lt1"/>
              </a:solidFill>
              <a:latin typeface="Arial"/>
              <a:ea typeface="Arial"/>
              <a:cs typeface="Arial"/>
              <a:sym typeface="Arial"/>
            </a:endParaRPr>
          </a:p>
          <a:p>
            <a:pPr marL="215900" marR="0" lvl="0" indent="-196850" algn="l" rtl="0">
              <a:spcBef>
                <a:spcPts val="0"/>
              </a:spcBef>
              <a:spcAft>
                <a:spcPts val="0"/>
              </a:spcAft>
              <a:buClr>
                <a:schemeClr val="lt1"/>
              </a:buClr>
              <a:buSzPts val="1100"/>
              <a:buChar char="▪"/>
            </a:pPr>
            <a:r>
              <a:rPr lang="en">
                <a:solidFill>
                  <a:srgbClr val="FFC000"/>
                </a:solidFill>
              </a:rPr>
              <a:t>Brush (2007)</a:t>
            </a:r>
            <a:r>
              <a:rPr lang="en">
                <a:solidFill>
                  <a:schemeClr val="lt1"/>
                </a:solidFill>
              </a:rPr>
              <a:t>- mixed evidence- Inequality has a positive link with crime in a cross-section of U.S. counties but a negative association in time-series analysis. </a:t>
            </a:r>
            <a:endParaRPr>
              <a:solidFill>
                <a:schemeClr val="lt1"/>
              </a:solidFill>
            </a:endParaRPr>
          </a:p>
          <a:p>
            <a:pPr marL="215900" marR="0" lvl="0" indent="-196850" algn="l" rtl="0">
              <a:spcBef>
                <a:spcPts val="0"/>
              </a:spcBef>
              <a:spcAft>
                <a:spcPts val="0"/>
              </a:spcAft>
              <a:buClr>
                <a:schemeClr val="lt1"/>
              </a:buClr>
              <a:buSzPts val="1100"/>
              <a:buChar char="▪"/>
            </a:pPr>
            <a:r>
              <a:rPr lang="en">
                <a:solidFill>
                  <a:srgbClr val="FFC000"/>
                </a:solidFill>
              </a:rPr>
              <a:t>Doyle et al. (1999) and Neumayer (2005) </a:t>
            </a:r>
            <a:r>
              <a:rPr lang="en">
                <a:solidFill>
                  <a:schemeClr val="lt1"/>
                </a:solidFill>
              </a:rPr>
              <a:t>- no significant link between inequality and violent crime</a:t>
            </a:r>
            <a:endParaRPr>
              <a:solidFill>
                <a:schemeClr val="lt1"/>
              </a:solidFill>
            </a:endParaRPr>
          </a:p>
          <a:p>
            <a:pPr marL="215900" marR="0" lvl="0" indent="-127000" algn="l" rtl="0">
              <a:spcBef>
                <a:spcPts val="0"/>
              </a:spcBef>
              <a:spcAft>
                <a:spcPts val="0"/>
              </a:spcAft>
              <a:buClr>
                <a:schemeClr val="lt1"/>
              </a:buClr>
              <a:buSzPts val="1400"/>
              <a:buFont typeface="Noto Sans Symbols"/>
              <a:buNone/>
            </a:pPr>
            <a:endParaRPr sz="1400">
              <a:solidFill>
                <a:schemeClr val="lt1"/>
              </a:solidFill>
              <a:latin typeface="Arial"/>
              <a:ea typeface="Arial"/>
              <a:cs typeface="Arial"/>
              <a:sym typeface="Arial"/>
            </a:endParaRPr>
          </a:p>
          <a:p>
            <a:pPr marL="0" marR="0" lvl="0" indent="0" algn="l" rtl="0">
              <a:spcBef>
                <a:spcPts val="0"/>
              </a:spcBef>
              <a:spcAft>
                <a:spcPts val="0"/>
              </a:spcAft>
              <a:buNone/>
            </a:pPr>
            <a:endParaRPr sz="1400">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p:nvPr/>
        </p:nvSpPr>
        <p:spPr>
          <a:xfrm>
            <a:off x="566834" y="867747"/>
            <a:ext cx="7473900" cy="37326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A major endogeneity issue caused by measurement error, unobserved heterogeneity, and the simultaneous determination of crime and income inequality underlies these contradictory empirical results.</a:t>
            </a:r>
            <a:endParaRPr sz="1100"/>
          </a:p>
          <a:p>
            <a:pPr marL="215900" marR="0" lvl="0" indent="-127000" algn="l" rtl="0">
              <a:spcBef>
                <a:spcPts val="0"/>
              </a:spcBef>
              <a:spcAft>
                <a:spcPts val="0"/>
              </a:spcAft>
              <a:buClr>
                <a:schemeClr val="lt1"/>
              </a:buClr>
              <a:buSzPts val="1400"/>
              <a:buFont typeface="Arial"/>
              <a:buNone/>
            </a:pPr>
            <a:endParaRPr sz="140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The contradictory empirical results on the relationship between income inequality and crime may be due to a problem of causality.</a:t>
            </a:r>
            <a:endParaRPr sz="1100"/>
          </a:p>
          <a:p>
            <a:pPr marL="215900" marR="0" lvl="0" indent="-127000" algn="l" rtl="0">
              <a:spcBef>
                <a:spcPts val="0"/>
              </a:spcBef>
              <a:spcAft>
                <a:spcPts val="0"/>
              </a:spcAft>
              <a:buClr>
                <a:schemeClr val="lt1"/>
              </a:buClr>
              <a:buSzPts val="1400"/>
              <a:buFont typeface="Arial"/>
              <a:buNone/>
            </a:pPr>
            <a:endParaRPr sz="140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a:solidFill>
                  <a:schemeClr val="lt1"/>
                </a:solidFill>
                <a:latin typeface="Arial"/>
                <a:ea typeface="Arial"/>
                <a:cs typeface="Arial"/>
                <a:sym typeface="Arial"/>
              </a:rPr>
              <a:t>H</a:t>
            </a:r>
            <a:r>
              <a:rPr lang="en" sz="1400" b="0" i="0">
                <a:solidFill>
                  <a:schemeClr val="lt1"/>
                </a:solidFill>
                <a:latin typeface="Arial"/>
                <a:ea typeface="Arial"/>
                <a:cs typeface="Arial"/>
                <a:sym typeface="Arial"/>
              </a:rPr>
              <a:t>ard to isolate the effect of inequality on crime for example use of education policies to reduce crime rates can also help redu</a:t>
            </a:r>
            <a:r>
              <a:rPr lang="en">
                <a:solidFill>
                  <a:schemeClr val="lt1"/>
                </a:solidFill>
              </a:rPr>
              <a:t>ce income inequality.</a:t>
            </a:r>
            <a:endParaRPr sz="1100"/>
          </a:p>
          <a:p>
            <a:pPr marL="215900" marR="0" lvl="0" indent="-127000" algn="l" rtl="0">
              <a:spcBef>
                <a:spcPts val="0"/>
              </a:spcBef>
              <a:spcAft>
                <a:spcPts val="0"/>
              </a:spcAft>
              <a:buClr>
                <a:schemeClr val="lt1"/>
              </a:buClr>
              <a:buSzPts val="1400"/>
              <a:buFont typeface="Arial"/>
              <a:buNone/>
            </a:pPr>
            <a:endParaRPr sz="140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The base paper estimated a panel SVAR model to assess the relationships among multiple variables in a system and identify the relative importance of various shocks on the system for US state-level data set from 1960-2015</a:t>
            </a:r>
            <a:endParaRPr sz="1100"/>
          </a:p>
          <a:p>
            <a:pPr marL="215900" marR="0" lvl="0" indent="-127000" algn="l" rtl="0">
              <a:spcBef>
                <a:spcPts val="0"/>
              </a:spcBef>
              <a:spcAft>
                <a:spcPts val="0"/>
              </a:spcAft>
              <a:buClr>
                <a:schemeClr val="lt1"/>
              </a:buClr>
              <a:buSzPts val="1400"/>
              <a:buFont typeface="Arial"/>
              <a:buNone/>
            </a:pPr>
            <a:endParaRPr sz="140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Different reference paper also shows institutions' qualities influence how closely economic inequality and crime are related</a:t>
            </a:r>
            <a:endParaRPr sz="1100"/>
          </a:p>
          <a:p>
            <a:pPr marL="215900" marR="0" lvl="0" indent="-127000" algn="l" rtl="0">
              <a:spcBef>
                <a:spcPts val="0"/>
              </a:spcBef>
              <a:spcAft>
                <a:spcPts val="0"/>
              </a:spcAft>
              <a:buClr>
                <a:schemeClr val="lt1"/>
              </a:buClr>
              <a:buSzPts val="1400"/>
              <a:buFont typeface="Arial"/>
              <a:buNone/>
            </a:pPr>
            <a:endParaRPr sz="14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p:nvPr/>
        </p:nvSpPr>
        <p:spPr>
          <a:xfrm>
            <a:off x="704763" y="446706"/>
            <a:ext cx="40659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a:solidFill>
                  <a:srgbClr val="E2A983"/>
                </a:solidFill>
                <a:latin typeface="Century Gothic"/>
                <a:ea typeface="Century Gothic"/>
                <a:cs typeface="Century Gothic"/>
                <a:sym typeface="Century Gothic"/>
              </a:rPr>
              <a:t>RESEARCH</a:t>
            </a:r>
            <a:r>
              <a:rPr lang="en" sz="2400" b="1">
                <a:solidFill>
                  <a:srgbClr val="E2A983"/>
                </a:solidFill>
                <a:latin typeface="Century Gothic"/>
                <a:ea typeface="Century Gothic"/>
                <a:cs typeface="Century Gothic"/>
                <a:sym typeface="Century Gothic"/>
              </a:rPr>
              <a:t> </a:t>
            </a:r>
            <a:r>
              <a:rPr lang="en" sz="3000" b="1">
                <a:solidFill>
                  <a:srgbClr val="E2A983"/>
                </a:solidFill>
                <a:latin typeface="Century Gothic"/>
                <a:ea typeface="Century Gothic"/>
                <a:cs typeface="Century Gothic"/>
                <a:sym typeface="Century Gothic"/>
              </a:rPr>
              <a:t>GAP</a:t>
            </a:r>
            <a:endParaRPr sz="2400" b="1">
              <a:solidFill>
                <a:srgbClr val="E2A983"/>
              </a:solidFill>
              <a:latin typeface="Century Gothic"/>
              <a:ea typeface="Century Gothic"/>
              <a:cs typeface="Century Gothic"/>
              <a:sym typeface="Century Gothic"/>
            </a:endParaRPr>
          </a:p>
        </p:txBody>
      </p:sp>
      <p:sp>
        <p:nvSpPr>
          <p:cNvPr id="219" name="Google Shape;219;p38"/>
          <p:cNvSpPr txBox="1"/>
          <p:nvPr/>
        </p:nvSpPr>
        <p:spPr>
          <a:xfrm>
            <a:off x="552839" y="1175657"/>
            <a:ext cx="6431125" cy="2406813"/>
          </a:xfrm>
          <a:prstGeom prst="rect">
            <a:avLst/>
          </a:prstGeom>
          <a:noFill/>
          <a:ln>
            <a:noFill/>
          </a:ln>
        </p:spPr>
        <p:txBody>
          <a:bodyPr spcFirstLastPara="1" wrap="square" lIns="68575" tIns="34275" rIns="68575" bIns="34275" anchor="t" anchorCtr="0">
            <a:spAutoFit/>
          </a:bodyPr>
          <a:lstStyle/>
          <a:p>
            <a:pPr marL="254000" marR="0" lvl="0" indent="-247650" algn="l" rtl="0">
              <a:lnSpc>
                <a:spcPct val="107000"/>
              </a:lnSpc>
              <a:spcBef>
                <a:spcPts val="0"/>
              </a:spcBef>
              <a:spcAft>
                <a:spcPts val="0"/>
              </a:spcAft>
              <a:buClr>
                <a:schemeClr val="lt1"/>
              </a:buClr>
              <a:buSzPts val="1500"/>
              <a:buFont typeface="Noto Sans Symbols"/>
              <a:buChar char="∙"/>
            </a:pPr>
            <a:r>
              <a:rPr lang="en" sz="1500">
                <a:solidFill>
                  <a:schemeClr val="lt1"/>
                </a:solidFill>
                <a:latin typeface="Calibri"/>
                <a:ea typeface="Calibri"/>
                <a:cs typeface="Calibri"/>
                <a:sym typeface="Calibri"/>
              </a:rPr>
              <a:t>Problem of simultaneity bias in regression of crime on income inequality- the two variables are related here.</a:t>
            </a:r>
            <a:endParaRPr sz="1100"/>
          </a:p>
          <a:p>
            <a:pPr marL="254000" marR="0" lvl="0" indent="-247650" algn="l" rtl="0">
              <a:lnSpc>
                <a:spcPct val="107000"/>
              </a:lnSpc>
              <a:spcBef>
                <a:spcPts val="0"/>
              </a:spcBef>
              <a:spcAft>
                <a:spcPts val="0"/>
              </a:spcAft>
              <a:buClr>
                <a:schemeClr val="lt1"/>
              </a:buClr>
              <a:buSzPts val="1500"/>
              <a:buFont typeface="Noto Sans Symbols"/>
              <a:buChar char="∙"/>
            </a:pPr>
            <a:r>
              <a:rPr lang="en" sz="1500">
                <a:solidFill>
                  <a:schemeClr val="lt1"/>
                </a:solidFill>
                <a:latin typeface="Calibri"/>
                <a:ea typeface="Calibri"/>
                <a:cs typeface="Calibri"/>
                <a:sym typeface="Calibri"/>
              </a:rPr>
              <a:t>Omitted variables and measurement errors can lead to biased estimates.</a:t>
            </a:r>
            <a:endParaRPr sz="1100"/>
          </a:p>
          <a:p>
            <a:pPr marL="254000" marR="0" lvl="0" indent="-247650" algn="l" rtl="0">
              <a:lnSpc>
                <a:spcPct val="107000"/>
              </a:lnSpc>
              <a:spcBef>
                <a:spcPts val="0"/>
              </a:spcBef>
              <a:spcAft>
                <a:spcPts val="0"/>
              </a:spcAft>
              <a:buClr>
                <a:schemeClr val="lt1"/>
              </a:buClr>
              <a:buSzPts val="1500"/>
              <a:buFont typeface="Noto Sans Symbols"/>
              <a:buChar char="∙"/>
            </a:pPr>
            <a:r>
              <a:rPr lang="en" sz="1500">
                <a:solidFill>
                  <a:schemeClr val="lt1"/>
                </a:solidFill>
                <a:latin typeface="Calibri"/>
                <a:ea typeface="Calibri"/>
                <a:cs typeface="Calibri"/>
                <a:sym typeface="Calibri"/>
              </a:rPr>
              <a:t>Inadequate attention to mediating factors- such as poverty, education, employment opportunities etc.</a:t>
            </a:r>
            <a:endParaRPr sz="1100"/>
          </a:p>
          <a:p>
            <a:pPr marL="254000" marR="0" lvl="0" indent="-247650" algn="l" rtl="0">
              <a:lnSpc>
                <a:spcPct val="107000"/>
              </a:lnSpc>
              <a:spcBef>
                <a:spcPts val="0"/>
              </a:spcBef>
              <a:spcAft>
                <a:spcPts val="0"/>
              </a:spcAft>
              <a:buClr>
                <a:schemeClr val="lt1"/>
              </a:buClr>
              <a:buSzPts val="1500"/>
              <a:buFont typeface="Noto Sans Symbols"/>
              <a:buChar char="∙"/>
            </a:pPr>
            <a:r>
              <a:rPr lang="en" sz="1500">
                <a:solidFill>
                  <a:schemeClr val="lt1"/>
                </a:solidFill>
                <a:latin typeface="Calibri"/>
                <a:ea typeface="Calibri"/>
                <a:cs typeface="Calibri"/>
                <a:sym typeface="Calibri"/>
              </a:rPr>
              <a:t>Limited attention to policy implications</a:t>
            </a:r>
            <a:endParaRPr sz="1100"/>
          </a:p>
          <a:p>
            <a:pPr marL="254000" marR="0" lvl="0" indent="-247650" algn="l" rtl="0">
              <a:lnSpc>
                <a:spcPct val="107000"/>
              </a:lnSpc>
              <a:spcBef>
                <a:spcPts val="0"/>
              </a:spcBef>
              <a:spcAft>
                <a:spcPts val="0"/>
              </a:spcAft>
              <a:buClr>
                <a:schemeClr val="lt1"/>
              </a:buClr>
              <a:buSzPts val="1500"/>
              <a:buFont typeface="Noto Sans Symbols"/>
              <a:buChar char="∙"/>
            </a:pPr>
            <a:r>
              <a:rPr lang="en" sz="1500">
                <a:solidFill>
                  <a:schemeClr val="lt1"/>
                </a:solidFill>
                <a:latin typeface="Calibri"/>
                <a:ea typeface="Calibri"/>
                <a:cs typeface="Calibri"/>
                <a:sym typeface="Calibri"/>
              </a:rPr>
              <a:t>Inadequate consideration for reverse causality</a:t>
            </a:r>
            <a:endParaRPr sz="1100"/>
          </a:p>
          <a:p>
            <a:pPr marL="0" marR="0" lvl="0" indent="0" algn="l" rtl="0">
              <a:lnSpc>
                <a:spcPct val="107000"/>
              </a:lnSpc>
              <a:spcBef>
                <a:spcPts val="600"/>
              </a:spcBef>
              <a:spcAft>
                <a:spcPts val="0"/>
              </a:spcAft>
              <a:buNone/>
            </a:pPr>
            <a:r>
              <a:rPr lang="en" sz="1500">
                <a:solidFill>
                  <a:schemeClr val="lt1"/>
                </a:solidFill>
                <a:latin typeface="Calibri"/>
                <a:ea typeface="Calibri"/>
                <a:cs typeface="Calibri"/>
                <a:sym typeface="Calibri"/>
              </a:rPr>
              <a:t> </a:t>
            </a:r>
            <a:endParaRPr sz="1100"/>
          </a:p>
          <a:p>
            <a:pPr marL="0" marR="0" lvl="0" indent="0" algn="l" rtl="0">
              <a:spcBef>
                <a:spcPts val="600"/>
              </a:spcBef>
              <a:spcAft>
                <a:spcPts val="0"/>
              </a:spcAft>
              <a:buNone/>
            </a:pPr>
            <a:endParaRPr sz="15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p:nvPr/>
        </p:nvSpPr>
        <p:spPr>
          <a:xfrm>
            <a:off x="39608" y="235015"/>
            <a:ext cx="9104400" cy="869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600" b="1">
                <a:solidFill>
                  <a:srgbClr val="E2A983"/>
                </a:solidFill>
                <a:latin typeface="Century Gothic"/>
                <a:ea typeface="Century Gothic"/>
                <a:cs typeface="Century Gothic"/>
                <a:sym typeface="Century Gothic"/>
              </a:rPr>
              <a:t>DIFFERENT ESTIMATION METHODS AND ABOUT THE MODEL</a:t>
            </a:r>
            <a:endParaRPr sz="400">
              <a:latin typeface="Century Gothic"/>
              <a:ea typeface="Century Gothic"/>
              <a:cs typeface="Century Gothic"/>
              <a:sym typeface="Century Gothic"/>
            </a:endParaRPr>
          </a:p>
          <a:p>
            <a:pPr marL="0" marR="0" lvl="0" indent="0" algn="l" rtl="0">
              <a:spcBef>
                <a:spcPts val="0"/>
              </a:spcBef>
              <a:spcAft>
                <a:spcPts val="0"/>
              </a:spcAft>
              <a:buNone/>
            </a:pPr>
            <a:endParaRPr sz="2600">
              <a:solidFill>
                <a:srgbClr val="E2A983"/>
              </a:solidFill>
              <a:latin typeface="Century Gothic"/>
              <a:ea typeface="Century Gothic"/>
              <a:cs typeface="Century Gothic"/>
              <a:sym typeface="Century Gothic"/>
            </a:endParaRPr>
          </a:p>
        </p:txBody>
      </p:sp>
      <p:sp>
        <p:nvSpPr>
          <p:cNvPr id="225" name="Google Shape;225;p39"/>
          <p:cNvSpPr txBox="1"/>
          <p:nvPr/>
        </p:nvSpPr>
        <p:spPr>
          <a:xfrm>
            <a:off x="440872" y="1259632"/>
            <a:ext cx="8019661" cy="3185488"/>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Panel data used to address unobserved heterogeneity- helps researchers control for individual-level characteristics that may be correlated with both crime and income inequality, thus reducing unobserved heterogeneity.</a:t>
            </a:r>
            <a:endParaRPr sz="1100"/>
          </a:p>
          <a:p>
            <a:pPr marL="215900" marR="0" lvl="0" indent="-127000" algn="l" rtl="0">
              <a:spcBef>
                <a:spcPts val="0"/>
              </a:spcBef>
              <a:spcAft>
                <a:spcPts val="0"/>
              </a:spcAft>
              <a:buClr>
                <a:schemeClr val="lt1"/>
              </a:buClr>
              <a:buSzPts val="1400"/>
              <a:buFont typeface="Arial"/>
              <a:buNone/>
            </a:pPr>
            <a:endParaRPr sz="140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Fixed effects models-a type of regression analysis that controls for individual-specific unobserved heterogeneity that does not vary over time. By including individual fixed effects, researchers can identify within-individual changes in the outcome variable (crime) that are associated with changes in the independent variable (income inequality).</a:t>
            </a:r>
            <a:endParaRPr sz="1100"/>
          </a:p>
          <a:p>
            <a:pPr marL="215900" marR="0" lvl="0" indent="-127000" algn="l" rtl="0">
              <a:spcBef>
                <a:spcPts val="0"/>
              </a:spcBef>
              <a:spcAft>
                <a:spcPts val="0"/>
              </a:spcAft>
              <a:buClr>
                <a:schemeClr val="lt1"/>
              </a:buClr>
              <a:buSzPts val="1400"/>
              <a:buFont typeface="Arial"/>
              <a:buNone/>
            </a:pPr>
            <a:endParaRPr sz="1400">
              <a:solidFill>
                <a:schemeClr val="lt1"/>
              </a:solidFill>
              <a:latin typeface="Arial"/>
              <a:ea typeface="Arial"/>
              <a:cs typeface="Arial"/>
              <a:sym typeface="Arial"/>
            </a:endParaRPr>
          </a:p>
          <a:p>
            <a:pPr marL="215900" marR="0" lvl="0" indent="-215900" algn="l" rtl="0">
              <a:spcBef>
                <a:spcPts val="0"/>
              </a:spcBef>
              <a:spcAft>
                <a:spcPts val="0"/>
              </a:spcAft>
              <a:buClr>
                <a:schemeClr val="lt1"/>
              </a:buClr>
              <a:buSzPts val="1400"/>
              <a:buFont typeface="Arial"/>
              <a:buChar char="•"/>
            </a:pPr>
            <a:r>
              <a:rPr lang="en" sz="1400" b="0" i="0">
                <a:solidFill>
                  <a:schemeClr val="lt1"/>
                </a:solidFill>
                <a:latin typeface="Arial"/>
                <a:ea typeface="Arial"/>
                <a:cs typeface="Arial"/>
                <a:sym typeface="Arial"/>
              </a:rPr>
              <a:t>instrumental variable (IV)- used to estimate causal effects when the relationship between the independent variable (income inequality) and the outcome variable (crime) is potentially confounded by unobserved variables. One type of IV method is differences-in-differences (DID), which exploits exogenous sources of variation in income inequality (e.g., changes in tax policy) to estimate causal effects.</a:t>
            </a:r>
            <a:endParaRPr sz="1400" b="0" i="0">
              <a:solidFill>
                <a:schemeClr val="lt1"/>
              </a:solidFill>
              <a:latin typeface="Arial"/>
              <a:ea typeface="Arial"/>
              <a:cs typeface="Arial"/>
              <a:sym typeface="Arial"/>
            </a:endParaRPr>
          </a:p>
          <a:p>
            <a:pPr marL="215900" marR="0" lvl="0" indent="-127000" algn="l" rtl="0">
              <a:spcBef>
                <a:spcPts val="0"/>
              </a:spcBef>
              <a:spcAft>
                <a:spcPts val="0"/>
              </a:spcAft>
              <a:buClr>
                <a:schemeClr val="lt1"/>
              </a:buClr>
              <a:buSzPts val="1400"/>
              <a:buFont typeface="Arial"/>
              <a:buNone/>
            </a:pPr>
            <a:endParaRPr sz="1400" b="0" i="0">
              <a:solidFill>
                <a:schemeClr val="lt1"/>
              </a:solidFill>
              <a:latin typeface="Arial"/>
              <a:ea typeface="Arial"/>
              <a:cs typeface="Arial"/>
              <a:sym typeface="Arial"/>
            </a:endParaRPr>
          </a:p>
          <a:p>
            <a:pPr marL="215900" marR="0" lvl="0" indent="-127000" algn="l" rtl="0">
              <a:spcBef>
                <a:spcPts val="0"/>
              </a:spcBef>
              <a:spcAft>
                <a:spcPts val="0"/>
              </a:spcAft>
              <a:buClr>
                <a:schemeClr val="lt1"/>
              </a:buClr>
              <a:buSzPts val="1400"/>
              <a:buFont typeface="Arial"/>
              <a:buNone/>
            </a:pPr>
            <a:endParaRPr sz="1400">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4093</TotalTime>
  <Words>4274</Words>
  <Application>Microsoft Office PowerPoint</Application>
  <PresentationFormat>On-screen Show (16:9)</PresentationFormat>
  <Paragraphs>289</Paragraphs>
  <Slides>41</Slides>
  <Notes>22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41</vt:i4>
      </vt:variant>
    </vt:vector>
  </HeadingPairs>
  <TitlesOfParts>
    <vt:vector size="54" baseType="lpstr">
      <vt:lpstr>Calibri</vt:lpstr>
      <vt:lpstr>Cambria Math</vt:lpstr>
      <vt:lpstr>Merriweather Light</vt:lpstr>
      <vt:lpstr>Wingdings</vt:lpstr>
      <vt:lpstr>Söhne</vt:lpstr>
      <vt:lpstr>Century Gothic</vt:lpstr>
      <vt:lpstr>Arabic Typesetting</vt:lpstr>
      <vt:lpstr>Arial</vt:lpstr>
      <vt:lpstr>Times New Roman</vt:lpstr>
      <vt:lpstr>Roboto</vt:lpstr>
      <vt:lpstr>Noto Sans Symbols</vt:lpstr>
      <vt:lpstr>Simple Light</vt:lpstr>
      <vt:lpstr>Mesh</vt:lpstr>
      <vt:lpstr>SYNOPSIS PRESENTATION (ECO342A)</vt:lpstr>
      <vt:lpstr>TOPIC</vt:lpstr>
      <vt:lpstr>PowerPoint Presentation</vt:lpstr>
      <vt:lpstr>PowerPoint Presentation</vt:lpstr>
      <vt:lpstr>PURPOSE</vt:lpstr>
      <vt:lpstr>LITERATURE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 </vt:lpstr>
      <vt:lpstr>GMM ESTIMATION</vt:lpstr>
      <vt:lpstr>GMM ESTIMATION EQUATION</vt:lpstr>
      <vt:lpstr>INSTRUMENTAL VARIABLE REGRESSION (RE, FE, BE, FD)- </vt:lpstr>
      <vt:lpstr>THRESHOLD REGRESSION</vt:lpstr>
      <vt:lpstr>PANEL UNIT ROOT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THRESHOLD REGRESSION</vt:lpstr>
      <vt:lpstr>PowerPoint Presentation</vt:lpstr>
      <vt:lpstr>PowerPoint Presentation</vt:lpstr>
      <vt:lpstr>PowerPoint Presentation</vt:lpstr>
      <vt:lpstr>BOUNDS TEST</vt:lpstr>
      <vt:lpstr>ARDL TEST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SYNOPSIS PRESENTATION (ECO342A)</dc:title>
  <dc:creator>DEBASHREE PRIYA SAHOO</dc:creator>
  <cp:lastModifiedBy>DEBASHREE PRIYA SAHOO</cp:lastModifiedBy>
  <cp:revision>2</cp:revision>
  <dcterms:modified xsi:type="dcterms:W3CDTF">2023-04-21T10:56:35Z</dcterms:modified>
</cp:coreProperties>
</file>